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443" r:id="rId2"/>
    <p:sldId id="672" r:id="rId3"/>
    <p:sldId id="673" r:id="rId4"/>
    <p:sldId id="674" r:id="rId5"/>
    <p:sldId id="675" r:id="rId6"/>
    <p:sldId id="676" r:id="rId7"/>
    <p:sldId id="677" r:id="rId8"/>
    <p:sldId id="678" r:id="rId9"/>
    <p:sldId id="679" r:id="rId10"/>
    <p:sldId id="286" r:id="rId11"/>
    <p:sldId id="31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INHY-S3026.AP.NOVARTIS.NET\PATELM1A$\data\Desktop\2018\Region%20Europe\Congresses\Posters%20or%20oral\Overall\Chart%20in%20Microsoft%20PowerPoi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E74A2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9C-4F37-9A06-C229519CA4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'AML (3)'!$A$177:$A$183</c:f>
              <c:strCache>
                <c:ptCount val="7"/>
                <c:pt idx="0">
                  <c:v>Other*</c:v>
                </c:pt>
                <c:pt idx="1">
                  <c:v>Impaired renal function*</c:v>
                </c:pt>
                <c:pt idx="2">
                  <c:v>Hematuria (blood in urine)*</c:v>
                </c:pt>
                <c:pt idx="3">
                  <c:v>Hemorrhage*</c:v>
                </c:pt>
                <c:pt idx="4">
                  <c:v>Elevated blood pressure*</c:v>
                </c:pt>
                <c:pt idx="5">
                  <c:v>Pain not otherwise specify*</c:v>
                </c:pt>
                <c:pt idx="6">
                  <c:v>None  </c:v>
                </c:pt>
              </c:strCache>
            </c:strRef>
          </c:cat>
          <c:val>
            <c:numRef>
              <c:f>'AML (3)'!$B$177:$B$183</c:f>
              <c:numCache>
                <c:formatCode>General</c:formatCode>
                <c:ptCount val="7"/>
                <c:pt idx="0">
                  <c:v>2.9</c:v>
                </c:pt>
                <c:pt idx="1">
                  <c:v>3.8</c:v>
                </c:pt>
                <c:pt idx="2">
                  <c:v>4.2</c:v>
                </c:pt>
                <c:pt idx="3">
                  <c:v>5.4</c:v>
                </c:pt>
                <c:pt idx="4">
                  <c:v>5.7</c:v>
                </c:pt>
                <c:pt idx="5">
                  <c:v>6.2</c:v>
                </c:pt>
                <c:pt idx="6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C-4F37-9A06-C229519CA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40150784"/>
        <c:axId val="240160768"/>
      </c:barChart>
      <c:catAx>
        <c:axId val="240150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40160768"/>
        <c:crosses val="autoZero"/>
        <c:auto val="1"/>
        <c:lblAlgn val="ctr"/>
        <c:lblOffset val="100"/>
        <c:noMultiLvlLbl val="0"/>
      </c:catAx>
      <c:valAx>
        <c:axId val="240160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/>
                  <a:t>Patients, %</a:t>
                </a:r>
              </a:p>
            </c:rich>
          </c:tx>
          <c:layout>
            <c:manualLayout>
              <c:xMode val="edge"/>
              <c:yMode val="edge"/>
              <c:x val="0.53312900139818975"/>
              <c:y val="0.940620657774357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4015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858B9-3426-44BF-9E02-B9AB92312C82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A10E5-AEC5-4188-939C-26511EC7DC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0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Cudzilo</a:t>
            </a:r>
            <a:r>
              <a:rPr lang="en-GB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C. J.,2013 </a:t>
            </a:r>
            <a:r>
              <a:rPr lang="en-GB" sz="1200" b="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Chest 144(2): 578-585.</a:t>
            </a:r>
            <a:endParaRPr lang="en-GB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B26012-BF09-E440-B025-B9A99502C0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23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68C23-0984-4BA4-9FF7-172054956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7844"/>
            <a:ext cx="9000744" cy="725591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36D70-98AD-4799-827C-E28E558BB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452521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buClr>
                <a:schemeClr val="accent3"/>
              </a:buClr>
              <a:defRPr sz="2000"/>
            </a:lvl2pPr>
            <a:lvl3pPr>
              <a:buClr>
                <a:schemeClr val="accent3"/>
              </a:buClr>
              <a:defRPr sz="1800"/>
            </a:lvl3pPr>
            <a:lvl4pPr>
              <a:buClr>
                <a:schemeClr val="accent3"/>
              </a:buClr>
              <a:defRPr sz="1600"/>
            </a:lvl4pPr>
            <a:lvl5pPr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95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A2CC4-D136-4E7D-ABBC-5F59AB342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42EDF7-3978-48D9-B2A8-0A777B2E9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8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68C23-0984-4BA4-9FF7-172054956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7844"/>
            <a:ext cx="9000744" cy="725591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4AE649-9B80-4F65-8C58-35505739017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38199" y="1463040"/>
            <a:ext cx="10515599" cy="4452521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1800"/>
            </a:lvl1pPr>
            <a:lvl2pPr>
              <a:buClr>
                <a:schemeClr val="accent3"/>
              </a:buClr>
              <a:defRPr sz="1800"/>
            </a:lvl2pPr>
            <a:lvl3pPr>
              <a:buClr>
                <a:schemeClr val="accent3"/>
              </a:buClr>
              <a:defRPr sz="1800"/>
            </a:lvl3pPr>
            <a:lvl4pPr>
              <a:buClr>
                <a:schemeClr val="accent3"/>
              </a:buClr>
              <a:defRPr sz="1800"/>
            </a:lvl4pPr>
            <a:lvl5pPr>
              <a:buClr>
                <a:schemeClr val="accent3"/>
              </a:buCl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10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A8E69-880D-4479-9561-EE007FB4B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597AB-D23E-461A-B1F9-5C0600297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11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B40F-A585-40A2-AE62-111F5A0C5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1CC5D-CED7-428A-A7BC-E333A1983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114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9B1B-7436-44ED-A5EA-F73A935DB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61704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0A597-96D3-4ACC-962A-A8663C076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F1B53-3322-43D1-BCC9-4FA468C7A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60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3243-78CF-4E6D-9F59-C9812C54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8974772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3EE95-77B5-4161-B50B-A23AA4810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F8B39B-F956-4618-85EC-A4D797A0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78CD46-9344-4875-9AA6-AF9F2DC8E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51688A-30C5-4C26-BC58-A1533CD16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7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5F9CE-463C-4E9C-9D94-FF10A288D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49512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19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54CE1-CB6A-4DA5-AFE1-31EBE2899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2AE2E-1F8B-44D5-A783-9C95B194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1CD23-A0B9-4A62-9D31-A96589C6E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78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EFF2-8480-46A8-979D-4543FDA27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7994C0-D4DC-43C0-ACF2-B12157AA6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A8774-6152-4702-AD24-5E8401996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288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AD84C-97DA-49D0-BCA6-3207745A9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43F3C-845F-4420-906B-2A05665CE13E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CBE74-23D8-47E7-9BBF-05EC8A9CA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04D86-71BD-429B-80DA-47860C01F8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D3D2A-0500-46B9-B428-A4065A462F8E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B5A087-ECD9-4762-A4E1-C65420084AE5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99F04362-D77D-4EDD-88A6-E8583A72113F}"/>
              </a:ext>
            </a:extLst>
          </p:cNvPr>
          <p:cNvSpPr txBox="1">
            <a:spLocks/>
          </p:cNvSpPr>
          <p:nvPr userDrawn="1"/>
        </p:nvSpPr>
        <p:spPr>
          <a:xfrm>
            <a:off x="832512" y="6311900"/>
            <a:ext cx="6116928" cy="5461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000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B606606-2ACC-455C-B885-F49CC179F705}"/>
              </a:ext>
            </a:extLst>
          </p:cNvPr>
          <p:cNvSpPr txBox="1">
            <a:spLocks/>
          </p:cNvSpPr>
          <p:nvPr userDrawn="1"/>
        </p:nvSpPr>
        <p:spPr>
          <a:xfrm>
            <a:off x="8610600" y="6311900"/>
            <a:ext cx="2743200" cy="5461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01D3D2A-0500-46B9-B428-A4065A462F8E}" type="slidenum">
              <a:rPr lang="en-GB" sz="1000" smtClean="0"/>
              <a:pPr algn="r"/>
              <a:t>‹#›</a:t>
            </a:fld>
            <a:endParaRPr lang="en-GB" sz="1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B2FF33-1E01-4EFF-8F1F-7487A4A642B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985247" y="365125"/>
            <a:ext cx="1368553" cy="98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0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8C63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4959EA-0624-4B3A-BE26-09CB3D186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728" y="4429919"/>
            <a:ext cx="3326543" cy="165576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40923C3-9D13-49E6-97E4-6C08AD7E4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73767"/>
            <a:ext cx="12192000" cy="2387600"/>
          </a:xfrm>
        </p:spPr>
        <p:txBody>
          <a:bodyPr/>
          <a:lstStyle/>
          <a:p>
            <a:r>
              <a:rPr lang="en-GB" sz="5400" dirty="0">
                <a:latin typeface="Arial" panose="020B0604020202020204" pitchFamily="34" charset="0"/>
                <a:ea typeface="Times New Roman" panose="02020603050405020304" pitchFamily="18" charset="0"/>
              </a:rPr>
              <a:t>The UK TSC clinic network – how to be referred and what to expect </a:t>
            </a:r>
            <a:endParaRPr lang="en-GB" sz="5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E58EE0-0008-43EF-8F97-2F6E9AA912A8}"/>
              </a:ext>
            </a:extLst>
          </p:cNvPr>
          <p:cNvSpPr/>
          <p:nvPr/>
        </p:nvSpPr>
        <p:spPr>
          <a:xfrm>
            <a:off x="873457" y="6352233"/>
            <a:ext cx="5895833" cy="361666"/>
          </a:xfrm>
          <a:prstGeom prst="rect">
            <a:avLst/>
          </a:prstGeom>
          <a:solidFill>
            <a:srgbClr val="008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Subtitle 6">
            <a:extLst>
              <a:ext uri="{FF2B5EF4-FFF2-40B4-BE49-F238E27FC236}">
                <a16:creationId xmlns:a16="http://schemas.microsoft.com/office/drawing/2014/main" id="{18FE29D2-FB42-4D4D-A845-84E7BBCEF69D}"/>
              </a:ext>
            </a:extLst>
          </p:cNvPr>
          <p:cNvSpPr txBox="1">
            <a:spLocks/>
          </p:cNvSpPr>
          <p:nvPr/>
        </p:nvSpPr>
        <p:spPr>
          <a:xfrm>
            <a:off x="0" y="3434405"/>
            <a:ext cx="12192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3"/>
              </a:buClr>
              <a:buFont typeface="Courier New" panose="02070309020205020404" pitchFamily="49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3"/>
              </a:buClr>
              <a:buFont typeface="Courier New" panose="02070309020205020404" pitchFamily="49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887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Dr Chris Kingswood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(Consultant Nephrologist, St George’s University Hospital)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887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     Dr Frances </a:t>
            </a:r>
            <a:r>
              <a:rPr kumimoji="0" lang="en-GB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Elmslie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(Consultant Clinical Geneticist, St George’s University Hospital)</a:t>
            </a:r>
          </a:p>
        </p:txBody>
      </p:sp>
    </p:spTree>
    <p:extLst>
      <p:ext uri="{BB962C8B-B14F-4D97-AF65-F5344CB8AC3E}">
        <p14:creationId xmlns:p14="http://schemas.microsoft.com/office/powerpoint/2010/main" val="777723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7844"/>
            <a:ext cx="9000744" cy="1256785"/>
          </a:xfrm>
        </p:spPr>
        <p:txBody>
          <a:bodyPr/>
          <a:lstStyle/>
          <a:p>
            <a:r>
              <a:rPr lang="en-GB" dirty="0"/>
              <a:t>Lifetime risk of serious complication from TSC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457" y="1823948"/>
            <a:ext cx="10515600" cy="4452521"/>
          </a:xfrm>
        </p:spPr>
        <p:txBody>
          <a:bodyPr/>
          <a:lstStyle/>
          <a:p>
            <a:r>
              <a:rPr lang="en-GB" sz="2000" dirty="0"/>
              <a:t>SEGA – 10-15%</a:t>
            </a:r>
            <a:r>
              <a:rPr lang="en-GB" sz="2000" baseline="30000" dirty="0"/>
              <a:t>1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3"/>
                </a:solidFill>
                <a:sym typeface="Zapf Dingbats"/>
              </a:rPr>
              <a:t>✔</a:t>
            </a:r>
            <a:endParaRPr lang="en-GB" sz="2000" dirty="0">
              <a:solidFill>
                <a:schemeClr val="accent3"/>
              </a:solidFill>
            </a:endParaRPr>
          </a:p>
          <a:p>
            <a:r>
              <a:rPr lang="en-GB" sz="2000" dirty="0"/>
              <a:t>Renal (Bleed or CKD) – 40-50%</a:t>
            </a:r>
            <a:r>
              <a:rPr lang="en-GB" sz="2000" baseline="30000" dirty="0"/>
              <a:t>2,3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3"/>
                </a:solidFill>
                <a:sym typeface="Zapf Dingbats"/>
              </a:rPr>
              <a:t>✔</a:t>
            </a:r>
            <a:endParaRPr lang="en-GB" sz="2000" dirty="0">
              <a:solidFill>
                <a:schemeClr val="accent3"/>
              </a:solidFill>
            </a:endParaRPr>
          </a:p>
          <a:p>
            <a:r>
              <a:rPr lang="en-GB" sz="2000" dirty="0"/>
              <a:t>Symptomatic LAM – 5-40% (In women)</a:t>
            </a:r>
            <a:r>
              <a:rPr lang="en-GB" sz="2000" baseline="30000" dirty="0"/>
              <a:t>4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3"/>
                </a:solidFill>
                <a:sym typeface="Zapf Dingbats"/>
              </a:rPr>
              <a:t>✔</a:t>
            </a:r>
            <a:endParaRPr lang="en-GB" sz="2000" dirty="0">
              <a:solidFill>
                <a:schemeClr val="accent3"/>
              </a:solidFill>
            </a:endParaRPr>
          </a:p>
          <a:p>
            <a:r>
              <a:rPr lang="en-GB" sz="2000" dirty="0"/>
              <a:t>Resistant epilepsy – 40%</a:t>
            </a:r>
            <a:r>
              <a:rPr lang="en-GB" sz="2000" baseline="30000" dirty="0"/>
              <a:t>5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3"/>
                </a:solidFill>
                <a:sym typeface="Zapf Dingbats"/>
              </a:rPr>
              <a:t>✔</a:t>
            </a:r>
            <a:endParaRPr lang="en-GB" sz="2000" dirty="0">
              <a:solidFill>
                <a:schemeClr val="accent3"/>
              </a:solidFill>
            </a:endParaRPr>
          </a:p>
          <a:p>
            <a:r>
              <a:rPr lang="en-GB" sz="2000" dirty="0"/>
              <a:t>Disfiguring facial rash 75%</a:t>
            </a:r>
            <a:r>
              <a:rPr lang="en-GB" sz="2000" baseline="30000" dirty="0"/>
              <a:t>6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accent3"/>
                </a:solidFill>
                <a:sym typeface="Zapf Dingbats"/>
              </a:rPr>
              <a:t>✔</a:t>
            </a:r>
            <a:endParaRPr lang="en-GB" sz="2000" dirty="0">
              <a:solidFill>
                <a:schemeClr val="accent3"/>
              </a:solidFill>
            </a:endParaRPr>
          </a:p>
          <a:p>
            <a:r>
              <a:rPr lang="en-GB" sz="2000" dirty="0"/>
              <a:t>TAND – 90%</a:t>
            </a:r>
            <a:r>
              <a:rPr lang="en-GB" sz="2000" baseline="30000" dirty="0"/>
              <a:t>7</a:t>
            </a:r>
            <a:r>
              <a:rPr lang="en-GB" sz="2000" dirty="0"/>
              <a:t> </a:t>
            </a:r>
            <a:r>
              <a:rPr lang="en-GB" sz="2000" b="1" dirty="0">
                <a:solidFill>
                  <a:schemeClr val="accent3"/>
                </a:solidFill>
              </a:rPr>
              <a:t>?</a:t>
            </a:r>
          </a:p>
          <a:p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73457" y="4810126"/>
            <a:ext cx="95265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Jozwiak S, 2013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Eur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J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Paed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Neurol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17 348-52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Kessle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OJ, 1998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European Urology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33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572-5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Kingswood,JC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2014 CPRD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Eur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Assoc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Urology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Cudzilo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C. J. 2013 Chest 144(2): 578-585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Curatolo, P.2012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Eur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J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Paediatr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Neurol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16(6): 582-586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Northrup, H, 2013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Pediatr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Neurol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49(4): 243-254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</a:t>
            </a: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 Vries PJ, 2014 Paediatr Neurol In Press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3287B7-8CF3-4DD7-80AB-667511E1FEC1}"/>
              </a:ext>
            </a:extLst>
          </p:cNvPr>
          <p:cNvSpPr/>
          <p:nvPr/>
        </p:nvSpPr>
        <p:spPr>
          <a:xfrm>
            <a:off x="873457" y="6352233"/>
            <a:ext cx="5895833" cy="361666"/>
          </a:xfrm>
          <a:prstGeom prst="rect">
            <a:avLst/>
          </a:prstGeom>
          <a:solidFill>
            <a:srgbClr val="008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509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7844"/>
            <a:ext cx="9000744" cy="1278557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Angiomyolipoma signs and symptoms – Tosca Data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2057400" y="1676401"/>
          <a:ext cx="8153400" cy="4449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625E0A8-A648-4E57-861B-A57BE4A7FE12}"/>
              </a:ext>
            </a:extLst>
          </p:cNvPr>
          <p:cNvSpPr/>
          <p:nvPr/>
        </p:nvSpPr>
        <p:spPr>
          <a:xfrm>
            <a:off x="873457" y="6352233"/>
            <a:ext cx="5895833" cy="361666"/>
          </a:xfrm>
          <a:prstGeom prst="rect">
            <a:avLst/>
          </a:prstGeom>
          <a:solidFill>
            <a:srgbClr val="008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301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90B610-CE08-42BB-8E20-43ECCA11C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TSC clinic network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958B15-24AE-4A15-971B-D4134E2391D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b="1" dirty="0">
                <a:solidFill>
                  <a:schemeClr val="accent3"/>
                </a:solidFill>
              </a:rPr>
              <a:t>The current situation…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accent3"/>
                </a:solidFill>
              </a:rPr>
              <a:t>Informal network of clinicians with an interest in TSC</a:t>
            </a:r>
          </a:p>
          <a:p>
            <a:r>
              <a:rPr lang="en-GB" sz="2000" dirty="0"/>
              <a:t>TSA website lists 17 clinics geographically spread across UK</a:t>
            </a:r>
          </a:p>
          <a:p>
            <a:r>
              <a:rPr lang="en-GB" sz="2000" dirty="0"/>
              <a:t>All have been established by an interested clinician</a:t>
            </a:r>
          </a:p>
          <a:p>
            <a:r>
              <a:rPr lang="en-GB" sz="2000" dirty="0"/>
              <a:t>Some are adults only, others children only, others both</a:t>
            </a:r>
          </a:p>
          <a:p>
            <a:r>
              <a:rPr lang="en-GB" sz="2000" dirty="0"/>
              <a:t>Some are single specialty, others multidisciplinary</a:t>
            </a:r>
          </a:p>
          <a:p>
            <a:r>
              <a:rPr lang="en-GB" sz="2000" dirty="0"/>
              <a:t>Some have formal multidisciplinary team + meetings</a:t>
            </a:r>
          </a:p>
          <a:p>
            <a:r>
              <a:rPr lang="en-GB" sz="2000" dirty="0"/>
              <a:t>Some accept patients only from within their region, others accept patients from further afield</a:t>
            </a:r>
          </a:p>
          <a:p>
            <a:endParaRPr lang="en-GB" sz="2000" dirty="0"/>
          </a:p>
          <a:p>
            <a:pPr marL="0" indent="0" algn="ctr">
              <a:buNone/>
            </a:pPr>
            <a:r>
              <a:rPr lang="en-GB" sz="2400" dirty="0"/>
              <a:t>They are not all the same!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661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3A24D-2F59-7644-8DD9-C7EC8B7C2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0385"/>
            <a:ext cx="9000744" cy="725591"/>
          </a:xfrm>
        </p:spPr>
        <p:txBody>
          <a:bodyPr/>
          <a:lstStyle/>
          <a:p>
            <a:r>
              <a:rPr lang="en-US" dirty="0"/>
              <a:t>TSC clinic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ABE79-8C92-B641-8263-C2B9AED670E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rgbClr val="0F8477"/>
                </a:solidFill>
              </a:rPr>
              <a:t>Background to commissioning (in England)</a:t>
            </a:r>
          </a:p>
          <a:p>
            <a:r>
              <a:rPr lang="en-US" sz="2400" dirty="0"/>
              <a:t>Local or national</a:t>
            </a:r>
          </a:p>
          <a:p>
            <a:r>
              <a:rPr lang="en-US" sz="2400" dirty="0" err="1"/>
              <a:t>Specialised</a:t>
            </a:r>
            <a:r>
              <a:rPr lang="en-US" sz="2400" dirty="0"/>
              <a:t>/highly </a:t>
            </a:r>
            <a:r>
              <a:rPr lang="en-US" sz="2400" dirty="0" err="1"/>
              <a:t>specialised</a:t>
            </a:r>
            <a:endParaRPr lang="en-US" sz="2400" dirty="0"/>
          </a:p>
          <a:p>
            <a:r>
              <a:rPr lang="en-US" sz="2400" dirty="0"/>
              <a:t>Contracts – cost and volume/block/cost per case</a:t>
            </a:r>
          </a:p>
          <a:p>
            <a:endParaRPr lang="en-US" sz="2400" dirty="0"/>
          </a:p>
          <a:p>
            <a:r>
              <a:rPr lang="en-US" sz="2400" dirty="0"/>
              <a:t>All genetics services are funded through </a:t>
            </a:r>
            <a:r>
              <a:rPr lang="en-US" sz="2400" dirty="0" err="1"/>
              <a:t>specialised</a:t>
            </a:r>
            <a:r>
              <a:rPr lang="en-US" sz="2400" dirty="0"/>
              <a:t> commissioning</a:t>
            </a:r>
          </a:p>
          <a:p>
            <a:r>
              <a:rPr lang="en-US" sz="2400" dirty="0"/>
              <a:t>Most mental health services are funded through local commissioning</a:t>
            </a:r>
          </a:p>
          <a:p>
            <a:endParaRPr lang="en-US" sz="2400" dirty="0"/>
          </a:p>
          <a:p>
            <a:r>
              <a:rPr lang="en-US" sz="2400" dirty="0"/>
              <a:t>How a service is commissioned affects what the service can offer and who they can see</a:t>
            </a:r>
          </a:p>
        </p:txBody>
      </p:sp>
    </p:spTree>
    <p:extLst>
      <p:ext uri="{BB962C8B-B14F-4D97-AF65-F5344CB8AC3E}">
        <p14:creationId xmlns:p14="http://schemas.microsoft.com/office/powerpoint/2010/main" val="56475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32CD0-B72E-A44F-AE6A-7C6FBEF64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8521"/>
            <a:ext cx="9000744" cy="725591"/>
          </a:xfrm>
        </p:spPr>
        <p:txBody>
          <a:bodyPr/>
          <a:lstStyle/>
          <a:p>
            <a:r>
              <a:rPr lang="en-US" dirty="0"/>
              <a:t>How to be referred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3DFDB-0AD8-1E45-87AE-673B20BA03B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885071"/>
            <a:ext cx="10515599" cy="3263705"/>
          </a:xfrm>
        </p:spPr>
        <p:txBody>
          <a:bodyPr/>
          <a:lstStyle/>
          <a:p>
            <a:r>
              <a:rPr lang="en-US" sz="2400" dirty="0"/>
              <a:t>Ask your hospital doctor </a:t>
            </a:r>
            <a:r>
              <a:rPr lang="en-US" sz="2400" dirty="0" err="1"/>
              <a:t>eg</a:t>
            </a:r>
            <a:r>
              <a:rPr lang="en-US" sz="2400" dirty="0"/>
              <a:t> </a:t>
            </a:r>
            <a:r>
              <a:rPr lang="en-US" sz="2400" dirty="0" err="1"/>
              <a:t>paediatrician</a:t>
            </a:r>
            <a:r>
              <a:rPr lang="en-US" sz="2400" dirty="0"/>
              <a:t>, kidney specialist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OR</a:t>
            </a:r>
          </a:p>
          <a:p>
            <a:r>
              <a:rPr lang="en-US" sz="2400" dirty="0"/>
              <a:t>Ask your GP</a:t>
            </a:r>
          </a:p>
          <a:p>
            <a:endParaRPr lang="en-US" sz="2400" dirty="0"/>
          </a:p>
          <a:p>
            <a:r>
              <a:rPr lang="en-US" sz="2400" dirty="0"/>
              <a:t>If you have any problems obtaining a referral, contact the TSA or your local clinic (all the contact details are on the TSA website)</a:t>
            </a:r>
          </a:p>
        </p:txBody>
      </p:sp>
    </p:spTree>
    <p:extLst>
      <p:ext uri="{BB962C8B-B14F-4D97-AF65-F5344CB8AC3E}">
        <p14:creationId xmlns:p14="http://schemas.microsoft.com/office/powerpoint/2010/main" val="114475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B7FF3-06CA-A945-BAF6-43D18D3DB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3BFA1-D166-E84B-8A89-37DE328EB01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123435"/>
            <a:ext cx="9853246" cy="5066350"/>
          </a:xfrm>
        </p:spPr>
        <p:txBody>
          <a:bodyPr/>
          <a:lstStyle/>
          <a:p>
            <a:r>
              <a:rPr lang="en-US" sz="2000" dirty="0"/>
              <a:t>Will depend on which clinic you are referred to…</a:t>
            </a:r>
          </a:p>
          <a:p>
            <a:pPr marL="0" indent="0" algn="ctr">
              <a:buNone/>
            </a:pPr>
            <a:r>
              <a:rPr lang="en-US" sz="2000" dirty="0"/>
              <a:t>BUT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You </a:t>
            </a:r>
            <a:r>
              <a:rPr lang="en-US" sz="2000" b="1" dirty="0"/>
              <a:t>will</a:t>
            </a:r>
            <a:r>
              <a:rPr lang="en-US" sz="2000" dirty="0"/>
              <a:t> meet a doctor who knows about TSC</a:t>
            </a:r>
          </a:p>
          <a:p>
            <a:r>
              <a:rPr lang="en-US" sz="2000" dirty="0"/>
              <a:t>You may meet more than one doctor that knows about TSC, for example</a:t>
            </a:r>
          </a:p>
          <a:p>
            <a:pPr lvl="1"/>
            <a:r>
              <a:rPr lang="en-US" sz="2000" dirty="0"/>
              <a:t>Nephrologist (kidney specialist)</a:t>
            </a:r>
          </a:p>
          <a:p>
            <a:pPr lvl="1"/>
            <a:r>
              <a:rPr lang="en-US" sz="2000" dirty="0"/>
              <a:t>Neurologist (epilepsy specialist)</a:t>
            </a:r>
          </a:p>
          <a:p>
            <a:pPr lvl="1"/>
            <a:r>
              <a:rPr lang="en-US" sz="2000" dirty="0"/>
              <a:t>Clinical Geneticist (doctor with an interest in genetic disorders)</a:t>
            </a:r>
          </a:p>
          <a:p>
            <a:pPr lvl="1"/>
            <a:r>
              <a:rPr lang="en-US" sz="2000" dirty="0"/>
              <a:t>Psychiatrist/psychologist</a:t>
            </a:r>
          </a:p>
          <a:p>
            <a:pPr lvl="1"/>
            <a:r>
              <a:rPr lang="en-US" sz="2000" dirty="0"/>
              <a:t>(Urologist/Lung specialist/Neurosurgeon/Dermatologist)</a:t>
            </a:r>
          </a:p>
          <a:p>
            <a:pPr lvl="1"/>
            <a:r>
              <a:rPr lang="en-US" sz="2000" dirty="0"/>
              <a:t>+/- Clinical Nurse Specialist</a:t>
            </a:r>
          </a:p>
          <a:p>
            <a:pPr lvl="1"/>
            <a:r>
              <a:rPr lang="en-US" sz="2000" dirty="0"/>
              <a:t>+/- Genetic Counsellor</a:t>
            </a:r>
          </a:p>
          <a:p>
            <a:pPr lvl="1"/>
            <a:endParaRPr lang="en-US" sz="2000" dirty="0"/>
          </a:p>
          <a:p>
            <a:pPr marL="457200" lvl="1" indent="0" algn="ctr">
              <a:buNone/>
            </a:pPr>
            <a:r>
              <a:rPr lang="en-US" sz="2000" b="1" dirty="0">
                <a:solidFill>
                  <a:srgbClr val="0F8477"/>
                </a:solidFill>
              </a:rPr>
              <a:t>A Multidisciplinary Team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52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C51FF-02C9-A54E-960F-5825B5B1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5492D-2BFB-4D4E-BE70-58BE5377896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7523" y="1223889"/>
            <a:ext cx="10515599" cy="5106571"/>
          </a:xfrm>
        </p:spPr>
        <p:txBody>
          <a:bodyPr/>
          <a:lstStyle/>
          <a:p>
            <a:r>
              <a:rPr lang="en-US" sz="2400" dirty="0"/>
              <a:t>Clinics aim to give an expert opinion, to help with coordination of care and improved management of TSC for patients with an established diagnosis</a:t>
            </a:r>
          </a:p>
          <a:p>
            <a:r>
              <a:rPr lang="en-US" sz="2400" dirty="0"/>
              <a:t>Clarify diagnosis for those where diagnosis is unclear</a:t>
            </a:r>
          </a:p>
          <a:p>
            <a:r>
              <a:rPr lang="en-US" sz="2400" dirty="0"/>
              <a:t>Enable access to genetic testing and reproductive choice for future pregnancies</a:t>
            </a:r>
          </a:p>
          <a:p>
            <a:pPr lvl="1"/>
            <a:r>
              <a:rPr lang="en-US" sz="2400" dirty="0"/>
              <a:t>Prenatal diagnosis</a:t>
            </a:r>
          </a:p>
          <a:p>
            <a:pPr lvl="1"/>
            <a:r>
              <a:rPr lang="en-US" sz="2400" dirty="0"/>
              <a:t>Preimplantation genetic diagnosis</a:t>
            </a:r>
          </a:p>
          <a:p>
            <a:pPr lvl="1"/>
            <a:r>
              <a:rPr lang="en-US" sz="2400" dirty="0"/>
              <a:t>Early postnatal diagnosis</a:t>
            </a:r>
          </a:p>
          <a:p>
            <a:r>
              <a:rPr lang="en-US" sz="2400" dirty="0"/>
              <a:t>Liaise with local team to offer advice </a:t>
            </a:r>
            <a:r>
              <a:rPr lang="en-US" sz="2400" dirty="0" err="1"/>
              <a:t>eg</a:t>
            </a:r>
            <a:r>
              <a:rPr lang="en-US" sz="2400" dirty="0"/>
              <a:t> mental health services, </a:t>
            </a:r>
            <a:r>
              <a:rPr lang="en-US" sz="2400" dirty="0" err="1"/>
              <a:t>paediatrics</a:t>
            </a:r>
            <a:endParaRPr lang="en-US" sz="2400" dirty="0"/>
          </a:p>
          <a:p>
            <a:r>
              <a:rPr lang="en-US" sz="2400" dirty="0"/>
              <a:t>Access to imaging </a:t>
            </a:r>
            <a:r>
              <a:rPr lang="en-US" sz="2400" dirty="0" err="1"/>
              <a:t>eg</a:t>
            </a:r>
            <a:r>
              <a:rPr lang="en-US" sz="2400" dirty="0"/>
              <a:t> MRI under </a:t>
            </a:r>
            <a:r>
              <a:rPr lang="en-US" sz="2400" dirty="0" err="1"/>
              <a:t>anaesthetic</a:t>
            </a:r>
            <a:endParaRPr lang="en-US" sz="2400" dirty="0"/>
          </a:p>
          <a:p>
            <a:r>
              <a:rPr lang="en-US" sz="2400" dirty="0"/>
              <a:t>Access to </a:t>
            </a:r>
            <a:r>
              <a:rPr lang="en-US" sz="2400" dirty="0" err="1"/>
              <a:t>mTOR</a:t>
            </a:r>
            <a:r>
              <a:rPr lang="en-US" sz="2400" dirty="0"/>
              <a:t> inhibitors – currently only in designated </a:t>
            </a:r>
            <a:r>
              <a:rPr lang="en-US" sz="2400" dirty="0" err="1"/>
              <a:t>centres</a:t>
            </a:r>
            <a:endParaRPr lang="en-US" sz="2400" dirty="0"/>
          </a:p>
          <a:p>
            <a:r>
              <a:rPr lang="en-US" sz="2400" dirty="0"/>
              <a:t>Offer advice at times of transition – </a:t>
            </a:r>
            <a:r>
              <a:rPr lang="en-US" sz="2400" dirty="0" err="1"/>
              <a:t>ie</a:t>
            </a:r>
            <a:r>
              <a:rPr lang="en-US" sz="2400" dirty="0"/>
              <a:t> from </a:t>
            </a:r>
            <a:r>
              <a:rPr lang="en-US" sz="2400" dirty="0" err="1"/>
              <a:t>paediatric</a:t>
            </a:r>
            <a:r>
              <a:rPr lang="en-US" sz="2400" dirty="0"/>
              <a:t> to adult services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5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4F0A8-8A82-8347-9A38-2FCC52280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6657"/>
            <a:ext cx="9000744" cy="725591"/>
          </a:xfrm>
        </p:spPr>
        <p:txBody>
          <a:bodyPr/>
          <a:lstStyle/>
          <a:p>
            <a:r>
              <a:rPr lang="en-US" dirty="0"/>
              <a:t>What not to expect…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BA3E2-D4D5-E34D-9F51-621A43B0073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645920"/>
            <a:ext cx="10515599" cy="4044558"/>
          </a:xfrm>
        </p:spPr>
        <p:txBody>
          <a:bodyPr/>
          <a:lstStyle/>
          <a:p>
            <a:r>
              <a:rPr lang="en-US" sz="2400" dirty="0"/>
              <a:t>TSC clinic is unlikely to be able to offer day to day management for all aspects of TSC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000" dirty="0"/>
              <a:t>Need help from other health professionals including GP (</a:t>
            </a:r>
            <a:r>
              <a:rPr lang="en-US" sz="2000" dirty="0" err="1"/>
              <a:t>eg</a:t>
            </a:r>
            <a:r>
              <a:rPr lang="en-US" sz="2000" dirty="0"/>
              <a:t> for blood tests)</a:t>
            </a:r>
          </a:p>
          <a:p>
            <a:pPr lvl="1"/>
            <a:r>
              <a:rPr lang="en-US" sz="2000" dirty="0"/>
              <a:t>Patient may live some distance from TSC </a:t>
            </a:r>
            <a:r>
              <a:rPr lang="en-US" sz="2000" dirty="0" err="1"/>
              <a:t>centre</a:t>
            </a:r>
            <a:r>
              <a:rPr lang="en-US" sz="2000" dirty="0"/>
              <a:t> - access to local services is essential </a:t>
            </a:r>
            <a:r>
              <a:rPr lang="en-US" sz="2000" dirty="0" err="1"/>
              <a:t>eg</a:t>
            </a:r>
            <a:r>
              <a:rPr lang="en-US" sz="2000" dirty="0"/>
              <a:t> if acutely unwell, for drug prescribing and monitoring</a:t>
            </a:r>
          </a:p>
          <a:p>
            <a:pPr lvl="1"/>
            <a:r>
              <a:rPr lang="en-US" sz="2000" dirty="0"/>
              <a:t>Mental health services are provided locally</a:t>
            </a:r>
          </a:p>
          <a:p>
            <a:pPr lvl="1"/>
            <a:r>
              <a:rPr lang="en-US" sz="2000" dirty="0"/>
              <a:t>Other aspects of the condition </a:t>
            </a:r>
            <a:r>
              <a:rPr lang="en-US" sz="2000" dirty="0" err="1"/>
              <a:t>eg</a:t>
            </a:r>
            <a:r>
              <a:rPr lang="en-US" sz="2000" dirty="0"/>
              <a:t> epilepsy need to be managed locally</a:t>
            </a:r>
          </a:p>
          <a:p>
            <a:pPr lvl="1"/>
            <a:r>
              <a:rPr lang="en-US" sz="2000" dirty="0"/>
              <a:t>Commissioning arrangements vary – local vs </a:t>
            </a:r>
            <a:r>
              <a:rPr lang="en-US" sz="2000" dirty="0" err="1"/>
              <a:t>specialised</a:t>
            </a:r>
            <a:endParaRPr lang="en-US" sz="2000" dirty="0"/>
          </a:p>
          <a:p>
            <a:pPr lvl="1"/>
            <a:endParaRPr lang="en-US" sz="2000" dirty="0"/>
          </a:p>
          <a:p>
            <a:pPr marL="457200" lvl="1" indent="0" algn="ctr">
              <a:buNone/>
            </a:pPr>
            <a:r>
              <a:rPr lang="en-US" sz="2000" dirty="0"/>
              <a:t>Many clinics have Clinical Nurse Specialists whose role is coordination of care and liaison with local teams</a:t>
            </a:r>
          </a:p>
        </p:txBody>
      </p:sp>
    </p:spTree>
    <p:extLst>
      <p:ext uri="{BB962C8B-B14F-4D97-AF65-F5344CB8AC3E}">
        <p14:creationId xmlns:p14="http://schemas.microsoft.com/office/powerpoint/2010/main" val="2771325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4871-C0E8-0C45-8CB8-4C4EE9798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F3F00-2999-8E45-AA0C-0B495558262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294228"/>
            <a:ext cx="10515599" cy="4825218"/>
          </a:xfrm>
        </p:spPr>
        <p:txBody>
          <a:bodyPr/>
          <a:lstStyle/>
          <a:p>
            <a:r>
              <a:rPr lang="en-US" dirty="0"/>
              <a:t>10 year old boy</a:t>
            </a:r>
          </a:p>
          <a:p>
            <a:r>
              <a:rPr lang="en-US" dirty="0"/>
              <a:t>Developed infantile spasms aged 4 months</a:t>
            </a:r>
          </a:p>
          <a:p>
            <a:r>
              <a:rPr lang="en-US" dirty="0"/>
              <a:t>Treated initially by local </a:t>
            </a:r>
            <a:r>
              <a:rPr lang="en-US" dirty="0" err="1"/>
              <a:t>paediatrician</a:t>
            </a:r>
            <a:r>
              <a:rPr lang="en-US" dirty="0"/>
              <a:t> with an interest in epilepsy - seizures stopped</a:t>
            </a:r>
          </a:p>
          <a:p>
            <a:r>
              <a:rPr lang="en-US" dirty="0"/>
              <a:t>Seizures recurred age 2 years – referred to </a:t>
            </a:r>
            <a:r>
              <a:rPr lang="en-US" dirty="0" err="1"/>
              <a:t>paediatric</a:t>
            </a:r>
            <a:r>
              <a:rPr lang="en-US" dirty="0"/>
              <a:t> neurologist</a:t>
            </a:r>
          </a:p>
          <a:p>
            <a:r>
              <a:rPr lang="en-US" dirty="0" err="1"/>
              <a:t>Paediatric</a:t>
            </a:r>
            <a:r>
              <a:rPr lang="en-US" dirty="0"/>
              <a:t> neurologist works with TSC clinic at St George’s </a:t>
            </a:r>
          </a:p>
          <a:p>
            <a:r>
              <a:rPr lang="en-US" dirty="0"/>
              <a:t>Family requested follow up in TSC clinic – seen annually for surveillance by Clinical Geneticist and separately by </a:t>
            </a:r>
            <a:r>
              <a:rPr lang="en-US" dirty="0" err="1"/>
              <a:t>paediatric</a:t>
            </a:r>
            <a:r>
              <a:rPr lang="en-US" dirty="0"/>
              <a:t> neurologist</a:t>
            </a:r>
          </a:p>
          <a:p>
            <a:r>
              <a:rPr lang="en-US" dirty="0"/>
              <a:t>Seizures well controlled so discharged by neurologist and local hospital </a:t>
            </a:r>
            <a:r>
              <a:rPr lang="en-US" dirty="0" err="1"/>
              <a:t>paediatrician</a:t>
            </a:r>
            <a:r>
              <a:rPr lang="en-US" dirty="0"/>
              <a:t> (but under care of developmental </a:t>
            </a:r>
            <a:r>
              <a:rPr lang="en-US" dirty="0" err="1"/>
              <a:t>paediatrician</a:t>
            </a:r>
            <a:r>
              <a:rPr lang="en-US" dirty="0"/>
              <a:t> in the community)</a:t>
            </a:r>
          </a:p>
          <a:p>
            <a:r>
              <a:rPr lang="en-US" dirty="0"/>
              <a:t>Annual imaging showed enlarging </a:t>
            </a:r>
            <a:r>
              <a:rPr lang="en-US" dirty="0" err="1"/>
              <a:t>angiomyolipomas</a:t>
            </a:r>
            <a:r>
              <a:rPr lang="en-US" dirty="0"/>
              <a:t> of kidneys</a:t>
            </a:r>
          </a:p>
          <a:p>
            <a:r>
              <a:rPr lang="en-US" dirty="0"/>
              <a:t>Referred to kidney specialist and started on </a:t>
            </a:r>
            <a:r>
              <a:rPr lang="en-US" dirty="0" err="1"/>
              <a:t>mTOR</a:t>
            </a:r>
            <a:r>
              <a:rPr lang="en-US" dirty="0"/>
              <a:t> inhibitor (drug has to be prescribed by St George’s)</a:t>
            </a:r>
          </a:p>
          <a:p>
            <a:r>
              <a:rPr lang="en-US" dirty="0"/>
              <a:t>Re-referred to local hospital </a:t>
            </a:r>
            <a:r>
              <a:rPr lang="en-US" dirty="0" err="1"/>
              <a:t>paediatrician</a:t>
            </a:r>
            <a:r>
              <a:rPr lang="en-US" dirty="0"/>
              <a:t> for monitoring (shared care)</a:t>
            </a:r>
          </a:p>
          <a:p>
            <a:r>
              <a:rPr lang="en-US" dirty="0"/>
              <a:t>Remains under developmental </a:t>
            </a:r>
            <a:r>
              <a:rPr lang="en-US" dirty="0" err="1"/>
              <a:t>paediatrician</a:t>
            </a:r>
            <a:r>
              <a:rPr lang="en-US" dirty="0"/>
              <a:t> for other aspects of care  - autism spectrum</a:t>
            </a:r>
          </a:p>
        </p:txBody>
      </p:sp>
    </p:spTree>
    <p:extLst>
      <p:ext uri="{BB962C8B-B14F-4D97-AF65-F5344CB8AC3E}">
        <p14:creationId xmlns:p14="http://schemas.microsoft.com/office/powerpoint/2010/main" val="13332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63E28-8DD3-FD49-8BF9-774C13571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24453"/>
            <a:ext cx="9000744" cy="725591"/>
          </a:xfrm>
        </p:spPr>
        <p:txBody>
          <a:bodyPr/>
          <a:lstStyle/>
          <a:p>
            <a:r>
              <a:rPr lang="en-US" dirty="0"/>
              <a:t>TSC clinic network –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CA0B6-8D7B-DC47-A3FF-14E9DC56400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199" y="1730326"/>
            <a:ext cx="10515599" cy="4135901"/>
          </a:xfrm>
        </p:spPr>
        <p:txBody>
          <a:bodyPr/>
          <a:lstStyle/>
          <a:p>
            <a:r>
              <a:rPr lang="en-US" sz="2400" dirty="0"/>
              <a:t>TSA/Novartis have supported workshops for clinical leads – network is becoming more formal</a:t>
            </a:r>
          </a:p>
          <a:p>
            <a:r>
              <a:rPr lang="en-US" sz="2400" dirty="0"/>
              <a:t>UK guidelines now published</a:t>
            </a:r>
          </a:p>
          <a:p>
            <a:r>
              <a:rPr lang="en-US" sz="2400" dirty="0"/>
              <a:t>Imminent publication of service specification for TSC clinics</a:t>
            </a:r>
          </a:p>
          <a:p>
            <a:r>
              <a:rPr lang="en-US" sz="2400" dirty="0"/>
              <a:t>Aim to establish national database</a:t>
            </a:r>
          </a:p>
          <a:p>
            <a:r>
              <a:rPr lang="en-US" sz="2400" dirty="0"/>
              <a:t>NHS England now interested and convening a group to ‘examine the issues’ – 1</a:t>
            </a:r>
            <a:r>
              <a:rPr lang="en-US" sz="2400" baseline="30000" dirty="0"/>
              <a:t>st</a:t>
            </a:r>
            <a:r>
              <a:rPr lang="en-US" sz="2400" dirty="0"/>
              <a:t> meeting very soon</a:t>
            </a:r>
          </a:p>
          <a:p>
            <a:pPr lvl="1"/>
            <a:r>
              <a:rPr lang="en-US" sz="2000" dirty="0"/>
              <a:t>Unlikely to be additional funding at least initially</a:t>
            </a:r>
          </a:p>
          <a:p>
            <a:pPr lvl="1"/>
            <a:r>
              <a:rPr lang="en-US" sz="2000" dirty="0"/>
              <a:t>Hope this will lead to formal designation of TSC </a:t>
            </a:r>
            <a:r>
              <a:rPr lang="en-US" sz="2000" dirty="0" err="1"/>
              <a:t>centres</a:t>
            </a:r>
            <a:r>
              <a:rPr lang="en-US" sz="2000" dirty="0"/>
              <a:t> and establish standards for care</a:t>
            </a:r>
          </a:p>
          <a:p>
            <a:pPr marL="457200" lvl="1" indent="0" algn="ctr">
              <a:buNone/>
            </a:pPr>
            <a:r>
              <a:rPr lang="en-US" sz="2400" b="1" dirty="0">
                <a:solidFill>
                  <a:srgbClr val="0F8477"/>
                </a:solidFill>
              </a:rPr>
              <a:t>The future looks promising!</a:t>
            </a:r>
          </a:p>
        </p:txBody>
      </p:sp>
    </p:spTree>
    <p:extLst>
      <p:ext uri="{BB962C8B-B14F-4D97-AF65-F5344CB8AC3E}">
        <p14:creationId xmlns:p14="http://schemas.microsoft.com/office/powerpoint/2010/main" val="37930925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ysClr val="window" lastClr="FFFFFF"/>
      </a:lt1>
      <a:dk2>
        <a:srgbClr val="6CC24A"/>
      </a:dk2>
      <a:lt2>
        <a:srgbClr val="575756"/>
      </a:lt2>
      <a:accent1>
        <a:srgbClr val="522C6D"/>
      </a:accent1>
      <a:accent2>
        <a:srgbClr val="A42136"/>
      </a:accent2>
      <a:accent3>
        <a:srgbClr val="008878"/>
      </a:accent3>
      <a:accent4>
        <a:srgbClr val="92C1E9"/>
      </a:accent4>
      <a:accent5>
        <a:srgbClr val="FFC72C"/>
      </a:accent5>
      <a:accent6>
        <a:srgbClr val="003DA5"/>
      </a:accent6>
      <a:hlink>
        <a:srgbClr val="575756"/>
      </a:hlink>
      <a:folHlink>
        <a:srgbClr val="FFFFFF"/>
      </a:folHlink>
    </a:clrScheme>
    <a:fontScheme name="TSA brand guide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861</Words>
  <Application>Microsoft Office PowerPoint</Application>
  <PresentationFormat>Widescreen</PresentationFormat>
  <Paragraphs>107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Courier New</vt:lpstr>
      <vt:lpstr>Times New Roman</vt:lpstr>
      <vt:lpstr>Zapf Dingbats</vt:lpstr>
      <vt:lpstr>1_Office Theme</vt:lpstr>
      <vt:lpstr>The UK TSC clinic network – how to be referred and what to expect </vt:lpstr>
      <vt:lpstr>TSC clinic network</vt:lpstr>
      <vt:lpstr>TSC clinic network</vt:lpstr>
      <vt:lpstr>How to be referred</vt:lpstr>
      <vt:lpstr>What to expect…</vt:lpstr>
      <vt:lpstr>What to expect…</vt:lpstr>
      <vt:lpstr>What not to expect… </vt:lpstr>
      <vt:lpstr>Case study</vt:lpstr>
      <vt:lpstr>TSC clinic network – the future</vt:lpstr>
      <vt:lpstr>Lifetime risk of serious complication from TSC</vt:lpstr>
      <vt:lpstr>   Angiomyolipoma signs and symptoms – Tosca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 TSC clinic network – how to be referred and what to expect </dc:title>
  <dc:creator>Luke Langlands</dc:creator>
  <cp:lastModifiedBy>Luke Langlands</cp:lastModifiedBy>
  <cp:revision>1</cp:revision>
  <dcterms:created xsi:type="dcterms:W3CDTF">2019-10-31T15:39:07Z</dcterms:created>
  <dcterms:modified xsi:type="dcterms:W3CDTF">2019-10-31T15:39:27Z</dcterms:modified>
</cp:coreProperties>
</file>