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charts/chart5.xml" ContentType="application/vnd.openxmlformats-officedocument.drawingml.chart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charts/chart4.xml" ContentType="application/vnd.openxmlformats-officedocument.drawingml.chart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4.xml" ContentType="application/vnd.openxmlformats-officedocument.presentationml.slideLayout+xml"/>
  <Override PartName="/ppt/charts/chart3.xml" ContentType="application/vnd.openxmlformats-officedocument.drawingml.char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charts/chart2.xml" ContentType="application/vnd.openxmlformats-officedocument.drawingml.char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charts/chart6.xml" ContentType="application/vnd.openxmlformats-officedocument.drawingml.chart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removePersonalInfoOnSave="1" strictFirstAndLastChars="0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8" r:id="rId4"/>
    <p:sldId id="259" r:id="rId5"/>
    <p:sldId id="275" r:id="rId6"/>
    <p:sldId id="302" r:id="rId7"/>
    <p:sldId id="332" r:id="rId8"/>
    <p:sldId id="323" r:id="rId9"/>
    <p:sldId id="304" r:id="rId10"/>
    <p:sldId id="294" r:id="rId11"/>
    <p:sldId id="263" r:id="rId12"/>
    <p:sldId id="264" r:id="rId13"/>
    <p:sldId id="265" r:id="rId14"/>
    <p:sldId id="324" r:id="rId15"/>
    <p:sldId id="330" r:id="rId16"/>
    <p:sldId id="299" r:id="rId17"/>
    <p:sldId id="292" r:id="rId18"/>
    <p:sldId id="333" r:id="rId19"/>
    <p:sldId id="334" r:id="rId20"/>
    <p:sldId id="307" r:id="rId21"/>
    <p:sldId id="293" r:id="rId22"/>
    <p:sldId id="335" r:id="rId23"/>
    <p:sldId id="291" r:id="rId24"/>
    <p:sldId id="331" r:id="rId25"/>
    <p:sldId id="337" r:id="rId26"/>
    <p:sldId id="272" r:id="rId2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DDDDDD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66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mszsj\Documents\LAM%20Centre\Copy%20of%20QUALITY%20AND%20%20OUTCOMES%20DASHBOARD%20editab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mszsj\Documents\LAM%20Centre\Copy%20of%20QUALITY%20AND%20%20OUTCOMES%20DASHBOARD%20editabl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zsj\Documents\LAM%20Centre\Copy%20of%20QUALITY%20AND%20%20OUTCOMES%20DASHBOARD%20editabl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zsj\Documents\LAM%20Centre\Copy%20of%20QUALITY%20AND%20%20OUTCOMES%20DASHBOARD%20editabl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zsj\Documents\LAM%20Centre\Copy%20of%20QUALITY%20AND%20%20OUTCOMES%20DASHBOARD%20editabl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J%20FLASH:sirolimus%20side%20effects:sirol%20paper%20and%20abstract:Copy%20of%20Copy%20of%20anonymised%20sirolimus%20project%2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1"/>
          <c:order val="0"/>
          <c:tx>
            <c:strRef>
              <c:f>'pre rapa dFEV1 LAM only'!$C$3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only'!$C$4:$C$67</c:f>
              <c:numCache>
                <c:formatCode>General</c:formatCode>
                <c:ptCount val="64"/>
                <c:pt idx="0" formatCode="0.000">
                  <c:v>2.68</c:v>
                </c:pt>
                <c:pt idx="2" formatCode="0.000">
                  <c:v>2.37</c:v>
                </c:pt>
                <c:pt idx="7" formatCode="0.000">
                  <c:v>2.64</c:v>
                </c:pt>
                <c:pt idx="10" formatCode="0.000">
                  <c:v>2.29</c:v>
                </c:pt>
                <c:pt idx="22" formatCode="0.000">
                  <c:v>2.44</c:v>
                </c:pt>
              </c:numCache>
            </c:numRef>
          </c:val>
        </c:ser>
        <c:ser>
          <c:idx val="3"/>
          <c:order val="1"/>
          <c:tx>
            <c:strRef>
              <c:f>'pre rapa dFEV1 LAM only'!$E$3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only'!$E$4:$E$67</c:f>
              <c:numCache>
                <c:formatCode>General</c:formatCode>
                <c:ptCount val="64"/>
                <c:pt idx="0" formatCode="0.000">
                  <c:v>2.05</c:v>
                </c:pt>
                <c:pt idx="9" formatCode="0.000">
                  <c:v>2.07</c:v>
                </c:pt>
                <c:pt idx="15" formatCode="0.000">
                  <c:v>2.06</c:v>
                </c:pt>
                <c:pt idx="21" formatCode="0.000">
                  <c:v>1.67</c:v>
                </c:pt>
                <c:pt idx="22" formatCode="0.000">
                  <c:v>1.86</c:v>
                </c:pt>
                <c:pt idx="28" formatCode="0.000">
                  <c:v>1.63</c:v>
                </c:pt>
                <c:pt idx="36" formatCode="0.000">
                  <c:v>1.55</c:v>
                </c:pt>
                <c:pt idx="40" formatCode="0.000">
                  <c:v>1.54</c:v>
                </c:pt>
              </c:numCache>
            </c:numRef>
          </c:val>
        </c:ser>
        <c:ser>
          <c:idx val="5"/>
          <c:order val="2"/>
          <c:tx>
            <c:strRef>
              <c:f>'pre rapa dFEV1 LAM only'!$G$3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only'!$G$4:$G$67</c:f>
              <c:numCache>
                <c:formatCode>General</c:formatCode>
                <c:ptCount val="64"/>
                <c:pt idx="24" formatCode="0.000">
                  <c:v>0.8</c:v>
                </c:pt>
                <c:pt idx="38" formatCode="0.000">
                  <c:v>0.76</c:v>
                </c:pt>
                <c:pt idx="45" formatCode="0.000">
                  <c:v>0.93</c:v>
                </c:pt>
              </c:numCache>
            </c:numRef>
          </c:val>
        </c:ser>
        <c:ser>
          <c:idx val="7"/>
          <c:order val="3"/>
          <c:tx>
            <c:strRef>
              <c:f>'pre rapa dFEV1 LAM only'!$I$3</c:f>
              <c:strCache>
                <c:ptCount val="1"/>
                <c:pt idx="0">
                  <c:v>FEV1</c:v>
                </c:pt>
              </c:strCache>
            </c:strRef>
          </c:tx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only'!$I$4:$I$67</c:f>
              <c:numCache>
                <c:formatCode>General</c:formatCode>
                <c:ptCount val="64"/>
              </c:numCache>
            </c:numRef>
          </c:val>
        </c:ser>
        <c:ser>
          <c:idx val="11"/>
          <c:order val="4"/>
          <c:tx>
            <c:strRef>
              <c:f>'pre rapa dFEV1 LAM only'!$M$3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only'!$M$4:$M$67</c:f>
              <c:numCache>
                <c:formatCode>General</c:formatCode>
                <c:ptCount val="64"/>
                <c:pt idx="29" formatCode="0.000">
                  <c:v>2.9</c:v>
                </c:pt>
                <c:pt idx="35" formatCode="0.000">
                  <c:v>2.94</c:v>
                </c:pt>
              </c:numCache>
            </c:numRef>
          </c:val>
        </c:ser>
        <c:ser>
          <c:idx val="13"/>
          <c:order val="5"/>
          <c:tx>
            <c:strRef>
              <c:f>'pre rapa dFEV1 LAM only'!$O$3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only'!$O$4:$O$67</c:f>
              <c:numCache>
                <c:formatCode>General</c:formatCode>
                <c:ptCount val="64"/>
                <c:pt idx="24" formatCode="0.000">
                  <c:v>2.54</c:v>
                </c:pt>
                <c:pt idx="30" formatCode="0.000">
                  <c:v>2.44</c:v>
                </c:pt>
                <c:pt idx="36" formatCode="0.000">
                  <c:v>2.5</c:v>
                </c:pt>
              </c:numCache>
            </c:numRef>
          </c:val>
        </c:ser>
        <c:ser>
          <c:idx val="15"/>
          <c:order val="6"/>
          <c:tx>
            <c:strRef>
              <c:f>'pre rapa dFEV1 LAM only'!$Q$3</c:f>
              <c:strCache>
                <c:ptCount val="1"/>
                <c:pt idx="0">
                  <c:v>FEV1</c:v>
                </c:pt>
              </c:strCache>
            </c:strRef>
          </c:tx>
          <c:spPr>
            <a:ln w="19050"/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dPt>
            <c:idx val="1"/>
            <c:spPr>
              <a:ln w="19050">
                <a:solidFill>
                  <a:sysClr val="windowText" lastClr="000000"/>
                </a:solidFill>
              </a:ln>
            </c:spPr>
          </c:dPt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only'!$Q$4:$Q$67</c:f>
              <c:numCache>
                <c:formatCode>0.000</c:formatCode>
                <c:ptCount val="64"/>
                <c:pt idx="0">
                  <c:v>1.73</c:v>
                </c:pt>
                <c:pt idx="1">
                  <c:v>1.81</c:v>
                </c:pt>
                <c:pt idx="4">
                  <c:v>1.78</c:v>
                </c:pt>
                <c:pt idx="15">
                  <c:v>1.72</c:v>
                </c:pt>
                <c:pt idx="27">
                  <c:v>1.65</c:v>
                </c:pt>
                <c:pt idx="39">
                  <c:v>1.63</c:v>
                </c:pt>
              </c:numCache>
            </c:numRef>
          </c:val>
        </c:ser>
        <c:ser>
          <c:idx val="17"/>
          <c:order val="7"/>
          <c:tx>
            <c:strRef>
              <c:f>'pre rapa dFEV1 LAM only'!$S$3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only'!$S$4:$S$67</c:f>
              <c:numCache>
                <c:formatCode>General</c:formatCode>
                <c:ptCount val="64"/>
                <c:pt idx="16" formatCode="0.000">
                  <c:v>3.3</c:v>
                </c:pt>
                <c:pt idx="23" formatCode="0.000">
                  <c:v>3.14</c:v>
                </c:pt>
                <c:pt idx="35" formatCode="0.000">
                  <c:v>3.02</c:v>
                </c:pt>
                <c:pt idx="41" formatCode="0.000">
                  <c:v>3.05</c:v>
                </c:pt>
              </c:numCache>
            </c:numRef>
          </c:val>
        </c:ser>
        <c:ser>
          <c:idx val="19"/>
          <c:order val="8"/>
          <c:tx>
            <c:strRef>
              <c:f>'pre rapa dFEV1 LAM only'!$U$3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only'!$U$4:$U$67</c:f>
              <c:numCache>
                <c:formatCode>General</c:formatCode>
                <c:ptCount val="64"/>
                <c:pt idx="5" formatCode="0.000">
                  <c:v>1.89</c:v>
                </c:pt>
                <c:pt idx="11" formatCode="0.000">
                  <c:v>2.57</c:v>
                </c:pt>
                <c:pt idx="17" formatCode="0.000">
                  <c:v>2.52</c:v>
                </c:pt>
                <c:pt idx="26" formatCode="0.000">
                  <c:v>2.74</c:v>
                </c:pt>
                <c:pt idx="32" formatCode="0.000">
                  <c:v>2.69</c:v>
                </c:pt>
                <c:pt idx="38" formatCode="0.000">
                  <c:v>2.66</c:v>
                </c:pt>
                <c:pt idx="45" formatCode="0.000">
                  <c:v>2.61</c:v>
                </c:pt>
              </c:numCache>
            </c:numRef>
          </c:val>
        </c:ser>
        <c:ser>
          <c:idx val="21"/>
          <c:order val="9"/>
          <c:tx>
            <c:strRef>
              <c:f>'pre rapa dFEV1 LAM only'!$W$3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only'!$W$4:$W$67</c:f>
              <c:numCache>
                <c:formatCode>General</c:formatCode>
                <c:ptCount val="64"/>
                <c:pt idx="26" formatCode="0.000">
                  <c:v>2.75</c:v>
                </c:pt>
                <c:pt idx="38" formatCode="0.000">
                  <c:v>2.81</c:v>
                </c:pt>
              </c:numCache>
            </c:numRef>
          </c:val>
        </c:ser>
        <c:ser>
          <c:idx val="23"/>
          <c:order val="10"/>
          <c:tx>
            <c:strRef>
              <c:f>'pre rapa dFEV1 LAM only'!$Y$3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only'!$Y$4:$Y$67</c:f>
              <c:numCache>
                <c:formatCode>General</c:formatCode>
                <c:ptCount val="64"/>
                <c:pt idx="0" formatCode="0.000">
                  <c:v>2.45</c:v>
                </c:pt>
                <c:pt idx="16" formatCode="0.000">
                  <c:v>2.46</c:v>
                </c:pt>
                <c:pt idx="29" formatCode="0.000">
                  <c:v>2.46</c:v>
                </c:pt>
                <c:pt idx="42" formatCode="0.000">
                  <c:v>2.55</c:v>
                </c:pt>
              </c:numCache>
            </c:numRef>
          </c:val>
        </c:ser>
        <c:ser>
          <c:idx val="25"/>
          <c:order val="11"/>
          <c:tx>
            <c:strRef>
              <c:f>'pre rapa dFEV1 LAM only'!$AA$3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only'!$AA$4:$AA$67</c:f>
              <c:numCache>
                <c:formatCode>General</c:formatCode>
                <c:ptCount val="64"/>
                <c:pt idx="7" formatCode="0.000">
                  <c:v>3.65</c:v>
                </c:pt>
                <c:pt idx="20" formatCode="0.000">
                  <c:v>3.08</c:v>
                </c:pt>
                <c:pt idx="32" formatCode="0.000">
                  <c:v>2.89</c:v>
                </c:pt>
                <c:pt idx="46" formatCode="0.000">
                  <c:v>2.8</c:v>
                </c:pt>
              </c:numCache>
            </c:numRef>
          </c:val>
        </c:ser>
        <c:ser>
          <c:idx val="29"/>
          <c:order val="12"/>
          <c:tx>
            <c:strRef>
              <c:f>'pre rapa dFEV1 LAM only'!$AE$3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only'!$AE$4:$AE$67</c:f>
              <c:numCache>
                <c:formatCode>General</c:formatCode>
                <c:ptCount val="64"/>
                <c:pt idx="0" formatCode="0.000">
                  <c:v>3.13</c:v>
                </c:pt>
                <c:pt idx="4" formatCode="0.000">
                  <c:v>2.81</c:v>
                </c:pt>
                <c:pt idx="7" formatCode="0.000">
                  <c:v>2.84</c:v>
                </c:pt>
                <c:pt idx="9" formatCode="0.000">
                  <c:v>2.91</c:v>
                </c:pt>
                <c:pt idx="12" formatCode="0.000">
                  <c:v>2.75</c:v>
                </c:pt>
                <c:pt idx="15" formatCode="0.000">
                  <c:v>2.78</c:v>
                </c:pt>
                <c:pt idx="18" formatCode="0.000">
                  <c:v>2.78</c:v>
                </c:pt>
                <c:pt idx="21" formatCode="0.000">
                  <c:v>2.66</c:v>
                </c:pt>
                <c:pt idx="28" formatCode="0.000">
                  <c:v>2.51</c:v>
                </c:pt>
                <c:pt idx="35" formatCode="0.000">
                  <c:v>2.59</c:v>
                </c:pt>
              </c:numCache>
            </c:numRef>
          </c:val>
        </c:ser>
        <c:ser>
          <c:idx val="27"/>
          <c:order val="13"/>
          <c:tx>
            <c:strRef>
              <c:f>'pre rapa dFEV1 LAM only'!$AC$3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only'!$AC$4:$AC$67</c:f>
              <c:numCache>
                <c:formatCode>General</c:formatCode>
                <c:ptCount val="64"/>
                <c:pt idx="0" formatCode="0.000">
                  <c:v>2.81</c:v>
                </c:pt>
                <c:pt idx="8" formatCode="0.000">
                  <c:v>3.01</c:v>
                </c:pt>
                <c:pt idx="17" formatCode="0.000">
                  <c:v>3.01</c:v>
                </c:pt>
                <c:pt idx="29" formatCode="0.000">
                  <c:v>3.01</c:v>
                </c:pt>
              </c:numCache>
            </c:numRef>
          </c:val>
        </c:ser>
        <c:ser>
          <c:idx val="31"/>
          <c:order val="14"/>
          <c:tx>
            <c:strRef>
              <c:f>'pre rapa dFEV1 LAM only'!$AG$3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only'!$AG$4:$AG$67</c:f>
              <c:numCache>
                <c:formatCode>General</c:formatCode>
                <c:ptCount val="64"/>
                <c:pt idx="7" formatCode="0.000">
                  <c:v>1.18</c:v>
                </c:pt>
                <c:pt idx="19" formatCode="0.000">
                  <c:v>1.28</c:v>
                </c:pt>
                <c:pt idx="32" formatCode="0.000">
                  <c:v>1.28</c:v>
                </c:pt>
                <c:pt idx="37" formatCode="0.000">
                  <c:v>1.07</c:v>
                </c:pt>
                <c:pt idx="43" formatCode="0.000">
                  <c:v>1.16</c:v>
                </c:pt>
              </c:numCache>
            </c:numRef>
          </c:val>
        </c:ser>
        <c:ser>
          <c:idx val="33"/>
          <c:order val="15"/>
          <c:tx>
            <c:strRef>
              <c:f>'pre rapa dFEV1 LAM only'!$AI$3</c:f>
              <c:strCache>
                <c:ptCount val="1"/>
                <c:pt idx="0">
                  <c:v>FEV1</c:v>
                </c:pt>
              </c:strCache>
            </c:strRef>
          </c:tx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only'!$AI$4:$AI$67</c:f>
              <c:numCache>
                <c:formatCode>General</c:formatCode>
                <c:ptCount val="64"/>
              </c:numCache>
            </c:numRef>
          </c:val>
        </c:ser>
        <c:ser>
          <c:idx val="35"/>
          <c:order val="16"/>
          <c:tx>
            <c:strRef>
              <c:f>'pre rapa dFEV1 LAM only'!$AK$3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only'!$AK$4:$AK$67</c:f>
              <c:numCache>
                <c:formatCode>General</c:formatCode>
                <c:ptCount val="64"/>
                <c:pt idx="12" formatCode="0.000">
                  <c:v>2.79</c:v>
                </c:pt>
                <c:pt idx="13" formatCode="0.000">
                  <c:v>2.45</c:v>
                </c:pt>
                <c:pt idx="19" formatCode="0.000">
                  <c:v>2.69</c:v>
                </c:pt>
                <c:pt idx="29" formatCode="0.000">
                  <c:v>2.48</c:v>
                </c:pt>
              </c:numCache>
            </c:numRef>
          </c:val>
        </c:ser>
        <c:ser>
          <c:idx val="37"/>
          <c:order val="17"/>
          <c:tx>
            <c:strRef>
              <c:f>'pre rapa dFEV1 LAM only'!$AM$3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only'!$AM$4:$AM$67</c:f>
              <c:numCache>
                <c:formatCode>0.000</c:formatCode>
                <c:ptCount val="64"/>
                <c:pt idx="1">
                  <c:v>1.59</c:v>
                </c:pt>
                <c:pt idx="3">
                  <c:v>1.56</c:v>
                </c:pt>
                <c:pt idx="13">
                  <c:v>1.49</c:v>
                </c:pt>
                <c:pt idx="28">
                  <c:v>1.46</c:v>
                </c:pt>
                <c:pt idx="40">
                  <c:v>1.44</c:v>
                </c:pt>
              </c:numCache>
            </c:numRef>
          </c:val>
        </c:ser>
        <c:ser>
          <c:idx val="39"/>
          <c:order val="18"/>
          <c:tx>
            <c:strRef>
              <c:f>'pre rapa dFEV1 LAM only'!$AO$3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only'!$AO$4:$AO$67</c:f>
              <c:numCache>
                <c:formatCode>General</c:formatCode>
                <c:ptCount val="64"/>
                <c:pt idx="5" formatCode="0.000">
                  <c:v>2.45</c:v>
                </c:pt>
                <c:pt idx="16" formatCode="0.000">
                  <c:v>2.2</c:v>
                </c:pt>
                <c:pt idx="29" formatCode="0.000">
                  <c:v>2.44</c:v>
                </c:pt>
                <c:pt idx="42" formatCode="0.000">
                  <c:v>2.59</c:v>
                </c:pt>
              </c:numCache>
            </c:numRef>
          </c:val>
        </c:ser>
        <c:ser>
          <c:idx val="41"/>
          <c:order val="19"/>
          <c:tx>
            <c:strRef>
              <c:f>'pre rapa dFEV1 LAM only'!$AQ$3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only'!$AQ$4:$AQ$67</c:f>
              <c:numCache>
                <c:formatCode>General</c:formatCode>
                <c:ptCount val="64"/>
                <c:pt idx="2" formatCode="0.000">
                  <c:v>1.97</c:v>
                </c:pt>
                <c:pt idx="5" formatCode="0.000">
                  <c:v>1.94</c:v>
                </c:pt>
                <c:pt idx="8" formatCode="0.000">
                  <c:v>1.96</c:v>
                </c:pt>
                <c:pt idx="12" formatCode="0.000">
                  <c:v>1.92</c:v>
                </c:pt>
                <c:pt idx="20" formatCode="0.000">
                  <c:v>1.99</c:v>
                </c:pt>
                <c:pt idx="27" formatCode="0.000">
                  <c:v>1.74</c:v>
                </c:pt>
                <c:pt idx="33" formatCode="0.000">
                  <c:v>1.98</c:v>
                </c:pt>
              </c:numCache>
            </c:numRef>
          </c:val>
        </c:ser>
        <c:ser>
          <c:idx val="43"/>
          <c:order val="20"/>
          <c:tx>
            <c:strRef>
              <c:f>'pre rapa dFEV1 LAM only'!$AS$3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only'!$AS$4:$AS$67</c:f>
              <c:numCache>
                <c:formatCode>General</c:formatCode>
                <c:ptCount val="64"/>
                <c:pt idx="3" formatCode="0.000">
                  <c:v>1.96</c:v>
                </c:pt>
                <c:pt idx="7" formatCode="0.000">
                  <c:v>1.82</c:v>
                </c:pt>
                <c:pt idx="11" formatCode="0.000">
                  <c:v>1.84</c:v>
                </c:pt>
                <c:pt idx="19" formatCode="0.000">
                  <c:v>1.69</c:v>
                </c:pt>
              </c:numCache>
            </c:numRef>
          </c:val>
        </c:ser>
        <c:ser>
          <c:idx val="45"/>
          <c:order val="21"/>
          <c:tx>
            <c:strRef>
              <c:f>'pre rapa dFEV1 LAM only'!$AU$3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only'!$AU$4:$AU$67</c:f>
              <c:numCache>
                <c:formatCode>General</c:formatCode>
                <c:ptCount val="64"/>
                <c:pt idx="0" formatCode="0.000">
                  <c:v>2.47</c:v>
                </c:pt>
                <c:pt idx="5" formatCode="0.000">
                  <c:v>2.5</c:v>
                </c:pt>
                <c:pt idx="11" formatCode="0.000">
                  <c:v>2.56</c:v>
                </c:pt>
                <c:pt idx="20" formatCode="0.000">
                  <c:v>2.47</c:v>
                </c:pt>
                <c:pt idx="32" formatCode="0.000">
                  <c:v>2.52</c:v>
                </c:pt>
                <c:pt idx="44" formatCode="0.000">
                  <c:v>2.55</c:v>
                </c:pt>
              </c:numCache>
            </c:numRef>
          </c:val>
        </c:ser>
        <c:ser>
          <c:idx val="47"/>
          <c:order val="22"/>
          <c:tx>
            <c:strRef>
              <c:f>'pre rapa dFEV1 LAM only'!$AW$3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only'!$AW$4:$AW$67</c:f>
              <c:numCache>
                <c:formatCode>General</c:formatCode>
                <c:ptCount val="64"/>
                <c:pt idx="0" formatCode="0.000">
                  <c:v>0.76</c:v>
                </c:pt>
                <c:pt idx="5" formatCode="0.000">
                  <c:v>0.77</c:v>
                </c:pt>
                <c:pt idx="10" formatCode="0.000">
                  <c:v>0.71</c:v>
                </c:pt>
                <c:pt idx="12" formatCode="0.000">
                  <c:v>0.74</c:v>
                </c:pt>
                <c:pt idx="22" formatCode="0.000">
                  <c:v>0.53</c:v>
                </c:pt>
                <c:pt idx="26" formatCode="0.000">
                  <c:v>0.57</c:v>
                </c:pt>
                <c:pt idx="38" formatCode="0.000">
                  <c:v>0.31</c:v>
                </c:pt>
              </c:numCache>
            </c:numRef>
          </c:val>
        </c:ser>
        <c:ser>
          <c:idx val="49"/>
          <c:order val="23"/>
          <c:tx>
            <c:strRef>
              <c:f>'pre rapa dFEV1 LAM only'!$AY$3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only'!$AY$4:$AY$67</c:f>
              <c:numCache>
                <c:formatCode>General</c:formatCode>
                <c:ptCount val="64"/>
                <c:pt idx="2" formatCode="0.000">
                  <c:v>2.71</c:v>
                </c:pt>
                <c:pt idx="14" formatCode="0.000">
                  <c:v>2.78</c:v>
                </c:pt>
                <c:pt idx="28" formatCode="0.000">
                  <c:v>2.66</c:v>
                </c:pt>
                <c:pt idx="40" formatCode="0.000">
                  <c:v>2.69</c:v>
                </c:pt>
              </c:numCache>
            </c:numRef>
          </c:val>
        </c:ser>
        <c:ser>
          <c:idx val="51"/>
          <c:order val="24"/>
          <c:tx>
            <c:strRef>
              <c:f>'pre rapa dFEV1 LAM only'!$BA$3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only'!$BA$4:$BA$67</c:f>
              <c:numCache>
                <c:formatCode>General</c:formatCode>
                <c:ptCount val="64"/>
                <c:pt idx="26" formatCode="0.000">
                  <c:v>0.93</c:v>
                </c:pt>
                <c:pt idx="32" formatCode="0.000">
                  <c:v>0.84</c:v>
                </c:pt>
                <c:pt idx="38" formatCode="0.000">
                  <c:v>0.85</c:v>
                </c:pt>
                <c:pt idx="44" formatCode="0.000">
                  <c:v>0.81</c:v>
                </c:pt>
              </c:numCache>
            </c:numRef>
          </c:val>
        </c:ser>
        <c:ser>
          <c:idx val="53"/>
          <c:order val="25"/>
          <c:tx>
            <c:strRef>
              <c:f>'pre rapa dFEV1 LAM only'!$BC$3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only'!$BC$4:$BC$67</c:f>
              <c:numCache>
                <c:formatCode>General</c:formatCode>
                <c:ptCount val="64"/>
                <c:pt idx="22" formatCode="0.000">
                  <c:v>2.61</c:v>
                </c:pt>
                <c:pt idx="42" formatCode="0.000">
                  <c:v>2.43</c:v>
                </c:pt>
              </c:numCache>
            </c:numRef>
          </c:val>
        </c:ser>
        <c:ser>
          <c:idx val="55"/>
          <c:order val="26"/>
          <c:tx>
            <c:strRef>
              <c:f>'pre rapa dFEV1 LAM only'!$BE$3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only'!$BE$4:$BE$67</c:f>
              <c:numCache>
                <c:formatCode>General</c:formatCode>
                <c:ptCount val="64"/>
                <c:pt idx="0" formatCode="0.000">
                  <c:v>2.78</c:v>
                </c:pt>
                <c:pt idx="11" formatCode="0.000">
                  <c:v>2.76</c:v>
                </c:pt>
                <c:pt idx="26" formatCode="0.000">
                  <c:v>2.82</c:v>
                </c:pt>
                <c:pt idx="38" formatCode="0.000">
                  <c:v>2.61</c:v>
                </c:pt>
              </c:numCache>
            </c:numRef>
          </c:val>
        </c:ser>
        <c:ser>
          <c:idx val="57"/>
          <c:order val="27"/>
          <c:tx>
            <c:strRef>
              <c:f>'pre rapa dFEV1 LAM only'!$BG$3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only'!$BG$4:$BG$67</c:f>
              <c:numCache>
                <c:formatCode>General</c:formatCode>
                <c:ptCount val="64"/>
                <c:pt idx="18" formatCode="0.000">
                  <c:v>1.35</c:v>
                </c:pt>
                <c:pt idx="30" formatCode="0.000">
                  <c:v>1.1</c:v>
                </c:pt>
                <c:pt idx="42" formatCode="0.000">
                  <c:v>0.92</c:v>
                </c:pt>
              </c:numCache>
            </c:numRef>
          </c:val>
        </c:ser>
        <c:ser>
          <c:idx val="59"/>
          <c:order val="28"/>
          <c:tx>
            <c:strRef>
              <c:f>'pre rapa dFEV1 LAM only'!$BI$3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only'!$BI$4:$BI$67</c:f>
              <c:numCache>
                <c:formatCode>0.000</c:formatCode>
                <c:ptCount val="64"/>
                <c:pt idx="1">
                  <c:v>2.45</c:v>
                </c:pt>
                <c:pt idx="3">
                  <c:v>2.31</c:v>
                </c:pt>
                <c:pt idx="16">
                  <c:v>2.11</c:v>
                </c:pt>
              </c:numCache>
            </c:numRef>
          </c:val>
        </c:ser>
        <c:ser>
          <c:idx val="61"/>
          <c:order val="29"/>
          <c:tx>
            <c:strRef>
              <c:f>'pre rapa dFEV1 LAM only'!$BK$3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only'!$BK$4:$BK$67</c:f>
              <c:numCache>
                <c:formatCode>General</c:formatCode>
                <c:ptCount val="64"/>
                <c:pt idx="20" formatCode="0.000">
                  <c:v>2.47</c:v>
                </c:pt>
                <c:pt idx="28" formatCode="0.000">
                  <c:v>2.18</c:v>
                </c:pt>
                <c:pt idx="33" formatCode="0.000">
                  <c:v>2.22</c:v>
                </c:pt>
                <c:pt idx="39" formatCode="0.000">
                  <c:v>2.1</c:v>
                </c:pt>
              </c:numCache>
            </c:numRef>
          </c:val>
        </c:ser>
        <c:ser>
          <c:idx val="65"/>
          <c:order val="30"/>
          <c:tx>
            <c:strRef>
              <c:f>'pre rapa dFEV1 LAM only'!$BO$3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only'!$BO$4:$BO$67</c:f>
              <c:numCache>
                <c:formatCode>General</c:formatCode>
                <c:ptCount val="64"/>
                <c:pt idx="6" formatCode="0.000">
                  <c:v>2.84</c:v>
                </c:pt>
                <c:pt idx="12" formatCode="0.000">
                  <c:v>2.93</c:v>
                </c:pt>
                <c:pt idx="19" formatCode="0.000">
                  <c:v>2.8</c:v>
                </c:pt>
                <c:pt idx="31" formatCode="0.000">
                  <c:v>2.75</c:v>
                </c:pt>
                <c:pt idx="37" formatCode="0.000">
                  <c:v>2.6</c:v>
                </c:pt>
                <c:pt idx="46" formatCode="0.000">
                  <c:v>2.65</c:v>
                </c:pt>
              </c:numCache>
            </c:numRef>
          </c:val>
        </c:ser>
        <c:ser>
          <c:idx val="67"/>
          <c:order val="31"/>
          <c:tx>
            <c:strRef>
              <c:f>'pre rapa dFEV1 LAM only'!$BQ$3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only'!$BQ$4:$BQ$67</c:f>
              <c:numCache>
                <c:formatCode>General</c:formatCode>
                <c:ptCount val="64"/>
                <c:pt idx="11" formatCode="0.000">
                  <c:v>3.03</c:v>
                </c:pt>
                <c:pt idx="23" formatCode="0.000">
                  <c:v>3.01</c:v>
                </c:pt>
                <c:pt idx="35" formatCode="0.000">
                  <c:v>2.9</c:v>
                </c:pt>
              </c:numCache>
            </c:numRef>
          </c:val>
        </c:ser>
        <c:ser>
          <c:idx val="69"/>
          <c:order val="32"/>
          <c:tx>
            <c:strRef>
              <c:f>'pre rapa dFEV1 LAM only'!$BS$3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only'!$BS$4:$BS$67</c:f>
              <c:numCache>
                <c:formatCode>General</c:formatCode>
                <c:ptCount val="64"/>
                <c:pt idx="0" formatCode="#,##0.000">
                  <c:v>2.02</c:v>
                </c:pt>
                <c:pt idx="2" formatCode="#,##0.000">
                  <c:v>1.77</c:v>
                </c:pt>
                <c:pt idx="5" formatCode="#,##0.000">
                  <c:v>1.84</c:v>
                </c:pt>
                <c:pt idx="15" formatCode="#,##0.000">
                  <c:v>1.79</c:v>
                </c:pt>
                <c:pt idx="19" formatCode="#,##0.000">
                  <c:v>1.83</c:v>
                </c:pt>
                <c:pt idx="26" formatCode="#,##0.000">
                  <c:v>1.74</c:v>
                </c:pt>
                <c:pt idx="35" formatCode="#,##0.000">
                  <c:v>1.48</c:v>
                </c:pt>
              </c:numCache>
            </c:numRef>
          </c:val>
        </c:ser>
        <c:ser>
          <c:idx val="71"/>
          <c:order val="33"/>
          <c:tx>
            <c:strRef>
              <c:f>'pre rapa dFEV1 LAM only'!$BU$3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only'!$BU$4:$BU$67</c:f>
              <c:numCache>
                <c:formatCode>General</c:formatCode>
                <c:ptCount val="64"/>
                <c:pt idx="18" formatCode="0.000">
                  <c:v>1.93</c:v>
                </c:pt>
                <c:pt idx="35" formatCode="0.000">
                  <c:v>2.2</c:v>
                </c:pt>
              </c:numCache>
            </c:numRef>
          </c:val>
        </c:ser>
        <c:ser>
          <c:idx val="73"/>
          <c:order val="34"/>
          <c:tx>
            <c:strRef>
              <c:f>'pre rapa dFEV1 LAM only'!$BW$3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only'!$BW$4:$BW$67</c:f>
              <c:numCache>
                <c:formatCode>General</c:formatCode>
                <c:ptCount val="64"/>
                <c:pt idx="0" formatCode="0.000">
                  <c:v>0.68</c:v>
                </c:pt>
                <c:pt idx="2" formatCode="0.000">
                  <c:v>0.64</c:v>
                </c:pt>
                <c:pt idx="6" formatCode="0.000">
                  <c:v>0.7</c:v>
                </c:pt>
                <c:pt idx="16" formatCode="0.000">
                  <c:v>0.76</c:v>
                </c:pt>
                <c:pt idx="30" formatCode="0.000">
                  <c:v>0.63</c:v>
                </c:pt>
                <c:pt idx="42" formatCode="0.000">
                  <c:v>0.63</c:v>
                </c:pt>
              </c:numCache>
            </c:numRef>
          </c:val>
        </c:ser>
        <c:ser>
          <c:idx val="75"/>
          <c:order val="35"/>
          <c:tx>
            <c:strRef>
              <c:f>'pre rapa dFEV1 LAM only'!$BY$3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only'!$BY$4:$BY$67</c:f>
              <c:numCache>
                <c:formatCode>General</c:formatCode>
                <c:ptCount val="64"/>
                <c:pt idx="28" formatCode="0.000">
                  <c:v>1.14</c:v>
                </c:pt>
                <c:pt idx="34" formatCode="0.000">
                  <c:v>1.17</c:v>
                </c:pt>
              </c:numCache>
            </c:numRef>
          </c:val>
        </c:ser>
        <c:ser>
          <c:idx val="77"/>
          <c:order val="36"/>
          <c:tx>
            <c:strRef>
              <c:f>'pre rapa dFEV1 LAM only'!$CA$3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only'!$CA$4:$CA$67</c:f>
              <c:numCache>
                <c:formatCode>General</c:formatCode>
                <c:ptCount val="64"/>
                <c:pt idx="11" formatCode="#,##0.000">
                  <c:v>1.9</c:v>
                </c:pt>
                <c:pt idx="23" formatCode="#,##0.000">
                  <c:v>1.9</c:v>
                </c:pt>
                <c:pt idx="35" formatCode="#,##0.000">
                  <c:v>1.84</c:v>
                </c:pt>
              </c:numCache>
            </c:numRef>
          </c:val>
        </c:ser>
        <c:ser>
          <c:idx val="79"/>
          <c:order val="37"/>
          <c:tx>
            <c:strRef>
              <c:f>'pre rapa dFEV1 LAM only'!$CC$3</c:f>
              <c:strCache>
                <c:ptCount val="1"/>
                <c:pt idx="0">
                  <c:v>FEV1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dPt>
            <c:idx val="43"/>
            <c:spPr>
              <a:ln w="19050">
                <a:solidFill>
                  <a:sysClr val="windowText" lastClr="000000"/>
                </a:solidFill>
              </a:ln>
            </c:spPr>
          </c:dPt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only'!$CC$4:$CC$67</c:f>
              <c:numCache>
                <c:formatCode>General</c:formatCode>
                <c:ptCount val="64"/>
                <c:pt idx="31" formatCode="#,##0.000">
                  <c:v>3.05</c:v>
                </c:pt>
                <c:pt idx="43" formatCode="#,##0.000">
                  <c:v>2.81</c:v>
                </c:pt>
              </c:numCache>
            </c:numRef>
          </c:val>
        </c:ser>
        <c:ser>
          <c:idx val="81"/>
          <c:order val="38"/>
          <c:tx>
            <c:strRef>
              <c:f>'pre rapa dFEV1 LAM only'!$CE$3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only'!$CE$4:$CE$67</c:f>
              <c:numCache>
                <c:formatCode>General</c:formatCode>
                <c:ptCount val="64"/>
                <c:pt idx="33" formatCode="#,##0.000">
                  <c:v>2.17</c:v>
                </c:pt>
                <c:pt idx="41" formatCode="#,##0.000">
                  <c:v>2.11</c:v>
                </c:pt>
              </c:numCache>
            </c:numRef>
          </c:val>
        </c:ser>
        <c:ser>
          <c:idx val="83"/>
          <c:order val="39"/>
          <c:tx>
            <c:strRef>
              <c:f>'pre rapa dFEV1 LAM only'!$CG$3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only'!$CG$4:$CG$67</c:f>
              <c:numCache>
                <c:formatCode>General</c:formatCode>
                <c:ptCount val="64"/>
                <c:pt idx="33" formatCode="#,##0.000">
                  <c:v>3.53</c:v>
                </c:pt>
                <c:pt idx="45" formatCode="#,##0.000">
                  <c:v>3.6</c:v>
                </c:pt>
              </c:numCache>
            </c:numRef>
          </c:val>
        </c:ser>
        <c:ser>
          <c:idx val="85"/>
          <c:order val="40"/>
          <c:tx>
            <c:strRef>
              <c:f>'pre rapa dFEV1 LAM only'!$CI$3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only'!$CI$4:$CI$67</c:f>
              <c:numCache>
                <c:formatCode>General</c:formatCode>
                <c:ptCount val="64"/>
                <c:pt idx="26" formatCode="0.000">
                  <c:v>2.72</c:v>
                </c:pt>
                <c:pt idx="32" formatCode="0.000">
                  <c:v>2.53</c:v>
                </c:pt>
                <c:pt idx="42" formatCode="0.000">
                  <c:v>1.98</c:v>
                </c:pt>
              </c:numCache>
            </c:numRef>
          </c:val>
        </c:ser>
        <c:ser>
          <c:idx val="87"/>
          <c:order val="41"/>
          <c:tx>
            <c:strRef>
              <c:f>'pre rapa dFEV1 LAM only'!$CK$3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only'!$CK$4:$CK$67</c:f>
              <c:numCache>
                <c:formatCode>General</c:formatCode>
                <c:ptCount val="64"/>
                <c:pt idx="8" formatCode="0.000">
                  <c:v>2.9</c:v>
                </c:pt>
                <c:pt idx="19" formatCode="0.000">
                  <c:v>2.77</c:v>
                </c:pt>
                <c:pt idx="32" formatCode="0.000">
                  <c:v>2.66</c:v>
                </c:pt>
              </c:numCache>
            </c:numRef>
          </c:val>
        </c:ser>
        <c:ser>
          <c:idx val="89"/>
          <c:order val="42"/>
          <c:tx>
            <c:strRef>
              <c:f>'pre rapa dFEV1 LAM only'!$CM$3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only'!$CM$4:$CM$67</c:f>
              <c:numCache>
                <c:formatCode>General</c:formatCode>
                <c:ptCount val="64"/>
                <c:pt idx="29" formatCode="0.000">
                  <c:v>2.31</c:v>
                </c:pt>
                <c:pt idx="37" formatCode="0.000">
                  <c:v>1.99</c:v>
                </c:pt>
                <c:pt idx="41" formatCode="0.000">
                  <c:v>2.09</c:v>
                </c:pt>
                <c:pt idx="45" formatCode="0.000">
                  <c:v>2.01</c:v>
                </c:pt>
              </c:numCache>
            </c:numRef>
          </c:val>
        </c:ser>
        <c:ser>
          <c:idx val="91"/>
          <c:order val="43"/>
          <c:tx>
            <c:strRef>
              <c:f>'pre rapa dFEV1 LAM only'!$CO$3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only'!$CO$4:$CO$67</c:f>
              <c:numCache>
                <c:formatCode>General</c:formatCode>
                <c:ptCount val="64"/>
                <c:pt idx="0" formatCode="0.000">
                  <c:v>1.45</c:v>
                </c:pt>
                <c:pt idx="4" formatCode="0.000">
                  <c:v>1.39</c:v>
                </c:pt>
                <c:pt idx="7" formatCode="0.000">
                  <c:v>1.38</c:v>
                </c:pt>
                <c:pt idx="11" formatCode="0.000">
                  <c:v>1.32</c:v>
                </c:pt>
                <c:pt idx="27" formatCode="0.000">
                  <c:v>1.34</c:v>
                </c:pt>
                <c:pt idx="42" formatCode="0.000">
                  <c:v>1.26</c:v>
                </c:pt>
              </c:numCache>
            </c:numRef>
          </c:val>
        </c:ser>
        <c:ser>
          <c:idx val="93"/>
          <c:order val="44"/>
          <c:tx>
            <c:strRef>
              <c:f>'pre rapa dFEV1 LAM only'!$CQ$3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only'!$CQ$4:$CQ$67</c:f>
              <c:numCache>
                <c:formatCode>General</c:formatCode>
                <c:ptCount val="64"/>
                <c:pt idx="14" formatCode="0.000">
                  <c:v>2.37</c:v>
                </c:pt>
                <c:pt idx="22" formatCode="0.000">
                  <c:v>2.65</c:v>
                </c:pt>
                <c:pt idx="31" formatCode="0.000">
                  <c:v>2.84</c:v>
                </c:pt>
                <c:pt idx="43" formatCode="0.000">
                  <c:v>2.79</c:v>
                </c:pt>
              </c:numCache>
            </c:numRef>
          </c:val>
        </c:ser>
        <c:ser>
          <c:idx val="95"/>
          <c:order val="45"/>
          <c:tx>
            <c:strRef>
              <c:f>'pre rapa dFEV1 LAM only'!$CS$3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only'!$CS$4:$CS$67</c:f>
              <c:numCache>
                <c:formatCode>General</c:formatCode>
                <c:ptCount val="64"/>
                <c:pt idx="0" formatCode="0.000">
                  <c:v>1.28</c:v>
                </c:pt>
                <c:pt idx="3" formatCode="0.000">
                  <c:v>1.22</c:v>
                </c:pt>
                <c:pt idx="6" formatCode="0.000">
                  <c:v>1.21</c:v>
                </c:pt>
                <c:pt idx="12" formatCode="0.000">
                  <c:v>1.23</c:v>
                </c:pt>
                <c:pt idx="24" formatCode="0.000">
                  <c:v>1.13</c:v>
                </c:pt>
                <c:pt idx="37" formatCode="0.000">
                  <c:v>1.06</c:v>
                </c:pt>
              </c:numCache>
            </c:numRef>
          </c:val>
        </c:ser>
        <c:ser>
          <c:idx val="97"/>
          <c:order val="46"/>
          <c:tx>
            <c:strRef>
              <c:f>'pre rapa dFEV1 LAM only'!$CU$3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only'!$CU$4:$CU$67</c:f>
              <c:numCache>
                <c:formatCode>General</c:formatCode>
                <c:ptCount val="64"/>
                <c:pt idx="0" formatCode="0.000">
                  <c:v>1.22</c:v>
                </c:pt>
                <c:pt idx="8" formatCode="0.000">
                  <c:v>1.1</c:v>
                </c:pt>
                <c:pt idx="12" formatCode="0.000">
                  <c:v>1.15</c:v>
                </c:pt>
                <c:pt idx="25" formatCode="0.000">
                  <c:v>1.13</c:v>
                </c:pt>
                <c:pt idx="37" formatCode="0.000">
                  <c:v>1.12</c:v>
                </c:pt>
              </c:numCache>
            </c:numRef>
          </c:val>
        </c:ser>
        <c:ser>
          <c:idx val="99"/>
          <c:order val="47"/>
          <c:tx>
            <c:strRef>
              <c:f>'pre rapa dFEV1 LAM only'!$CW$3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only'!$CW$4:$CW$67</c:f>
              <c:numCache>
                <c:formatCode>0.000</c:formatCode>
                <c:ptCount val="64"/>
                <c:pt idx="1">
                  <c:v>1.97</c:v>
                </c:pt>
                <c:pt idx="13">
                  <c:v>2.04</c:v>
                </c:pt>
                <c:pt idx="25">
                  <c:v>1.78</c:v>
                </c:pt>
                <c:pt idx="35">
                  <c:v>1.86</c:v>
                </c:pt>
              </c:numCache>
            </c:numRef>
          </c:val>
        </c:ser>
        <c:ser>
          <c:idx val="101"/>
          <c:order val="48"/>
          <c:tx>
            <c:strRef>
              <c:f>'pre rapa dFEV1 LAM only'!$CY$3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only'!$CY$4:$CY$67</c:f>
              <c:numCache>
                <c:formatCode>General</c:formatCode>
                <c:ptCount val="64"/>
                <c:pt idx="0" formatCode="0.000">
                  <c:v>2.5</c:v>
                </c:pt>
                <c:pt idx="12" formatCode="0.000">
                  <c:v>2.36</c:v>
                </c:pt>
                <c:pt idx="25" formatCode="0.000">
                  <c:v>2.34</c:v>
                </c:pt>
                <c:pt idx="37" formatCode="0.000">
                  <c:v>2.35</c:v>
                </c:pt>
              </c:numCache>
            </c:numRef>
          </c:val>
        </c:ser>
        <c:ser>
          <c:idx val="103"/>
          <c:order val="49"/>
          <c:tx>
            <c:strRef>
              <c:f>'pre rapa dFEV1 LAM only'!$DA$3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only'!$DA$4:$DA$67</c:f>
              <c:numCache>
                <c:formatCode>General</c:formatCode>
                <c:ptCount val="64"/>
                <c:pt idx="22" formatCode="0.000">
                  <c:v>2.42</c:v>
                </c:pt>
                <c:pt idx="27" formatCode="0.000">
                  <c:v>2.51</c:v>
                </c:pt>
                <c:pt idx="30" formatCode="0.000">
                  <c:v>1.98</c:v>
                </c:pt>
                <c:pt idx="41" formatCode="0.000">
                  <c:v>2.44</c:v>
                </c:pt>
              </c:numCache>
            </c:numRef>
          </c:val>
        </c:ser>
        <c:ser>
          <c:idx val="105"/>
          <c:order val="50"/>
          <c:tx>
            <c:strRef>
              <c:f>'pre rapa dFEV1 LAM only'!$DC$3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only'!$DC$4:$DC$67</c:f>
              <c:numCache>
                <c:formatCode>General</c:formatCode>
                <c:ptCount val="64"/>
                <c:pt idx="30" formatCode="0.000">
                  <c:v>1.35</c:v>
                </c:pt>
                <c:pt idx="43" formatCode="0.000">
                  <c:v>1.25</c:v>
                </c:pt>
              </c:numCache>
            </c:numRef>
          </c:val>
        </c:ser>
        <c:ser>
          <c:idx val="107"/>
          <c:order val="51"/>
          <c:tx>
            <c:strRef>
              <c:f>'pre rapa dFEV1 LAM only'!$DE$3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only'!$DE$4:$DE$67</c:f>
              <c:numCache>
                <c:formatCode>General</c:formatCode>
                <c:ptCount val="64"/>
                <c:pt idx="2" formatCode="0.000">
                  <c:v>2.27</c:v>
                </c:pt>
                <c:pt idx="5" formatCode="0.000">
                  <c:v>2.27</c:v>
                </c:pt>
                <c:pt idx="8" formatCode="0.000">
                  <c:v>2.19</c:v>
                </c:pt>
                <c:pt idx="11" formatCode="0.000">
                  <c:v>2.13</c:v>
                </c:pt>
                <c:pt idx="17" formatCode="0.000">
                  <c:v>2.1</c:v>
                </c:pt>
                <c:pt idx="29" formatCode="0.000">
                  <c:v>2.01</c:v>
                </c:pt>
              </c:numCache>
            </c:numRef>
          </c:val>
        </c:ser>
        <c:ser>
          <c:idx val="109"/>
          <c:order val="52"/>
          <c:tx>
            <c:strRef>
              <c:f>'pre rapa dFEV1 LAM only'!$DG$3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only'!$DG$4:$DG$67</c:f>
              <c:numCache>
                <c:formatCode>General</c:formatCode>
                <c:ptCount val="64"/>
                <c:pt idx="0" formatCode="0.000">
                  <c:v>2.27</c:v>
                </c:pt>
                <c:pt idx="12" formatCode="0.000">
                  <c:v>2.5</c:v>
                </c:pt>
                <c:pt idx="25" formatCode="0.000">
                  <c:v>2.42</c:v>
                </c:pt>
                <c:pt idx="37" formatCode="0.000">
                  <c:v>2.33</c:v>
                </c:pt>
              </c:numCache>
            </c:numRef>
          </c:val>
        </c:ser>
        <c:ser>
          <c:idx val="111"/>
          <c:order val="53"/>
          <c:tx>
            <c:strRef>
              <c:f>'pre rapa dFEV1 LAM only'!$DI$3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only'!$DI$4:$DI$67</c:f>
              <c:numCache>
                <c:formatCode>General</c:formatCode>
                <c:ptCount val="64"/>
                <c:pt idx="9" formatCode="0.000">
                  <c:v>1.62</c:v>
                </c:pt>
                <c:pt idx="24" formatCode="0.000">
                  <c:v>1.64</c:v>
                </c:pt>
                <c:pt idx="36" formatCode="0.000">
                  <c:v>1.56</c:v>
                </c:pt>
              </c:numCache>
            </c:numRef>
          </c:val>
        </c:ser>
        <c:ser>
          <c:idx val="113"/>
          <c:order val="54"/>
          <c:tx>
            <c:strRef>
              <c:f>'pre rapa dFEV1 LAM only'!$DK$3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only'!$DK$4:$DK$67</c:f>
              <c:numCache>
                <c:formatCode>General</c:formatCode>
                <c:ptCount val="64"/>
                <c:pt idx="0" formatCode="0.000">
                  <c:v>1.45</c:v>
                </c:pt>
                <c:pt idx="10" formatCode="0.000">
                  <c:v>1.39</c:v>
                </c:pt>
                <c:pt idx="23" formatCode="0.000">
                  <c:v>1.37</c:v>
                </c:pt>
                <c:pt idx="34" formatCode="0.000">
                  <c:v>1.35</c:v>
                </c:pt>
              </c:numCache>
            </c:numRef>
          </c:val>
        </c:ser>
        <c:ser>
          <c:idx val="115"/>
          <c:order val="55"/>
          <c:tx>
            <c:strRef>
              <c:f>'pre rapa dFEV1 LAM only'!$DM$3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only'!$DM$4:$DM$67</c:f>
              <c:numCache>
                <c:formatCode>General</c:formatCode>
                <c:ptCount val="64"/>
                <c:pt idx="6" formatCode="0.000">
                  <c:v>2.92</c:v>
                </c:pt>
                <c:pt idx="16" formatCode="0.000">
                  <c:v>2.79</c:v>
                </c:pt>
                <c:pt idx="25" formatCode="0.000">
                  <c:v>2.86</c:v>
                </c:pt>
                <c:pt idx="40" formatCode="0.000">
                  <c:v>2.71</c:v>
                </c:pt>
              </c:numCache>
            </c:numRef>
          </c:val>
        </c:ser>
        <c:ser>
          <c:idx val="117"/>
          <c:order val="56"/>
          <c:tx>
            <c:strRef>
              <c:f>'pre rapa dFEV1 LAM only'!$DO$3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only'!$DO$4:$DO$67</c:f>
              <c:numCache>
                <c:formatCode>General</c:formatCode>
                <c:ptCount val="64"/>
                <c:pt idx="0" formatCode="0.000">
                  <c:v>1.75</c:v>
                </c:pt>
                <c:pt idx="4" formatCode="0.000">
                  <c:v>1.79</c:v>
                </c:pt>
                <c:pt idx="7" formatCode="0.000">
                  <c:v>1.77</c:v>
                </c:pt>
                <c:pt idx="10" formatCode="0.000">
                  <c:v>1.76</c:v>
                </c:pt>
                <c:pt idx="13" formatCode="0.000">
                  <c:v>1.75</c:v>
                </c:pt>
                <c:pt idx="16" formatCode="0.000">
                  <c:v>1.7</c:v>
                </c:pt>
                <c:pt idx="20" formatCode="0.000">
                  <c:v>1.73</c:v>
                </c:pt>
                <c:pt idx="28" formatCode="0.000">
                  <c:v>1.58</c:v>
                </c:pt>
                <c:pt idx="31" formatCode="0.000">
                  <c:v>1.58</c:v>
                </c:pt>
                <c:pt idx="37" formatCode="0.000">
                  <c:v>1.64</c:v>
                </c:pt>
                <c:pt idx="44" formatCode="0.000">
                  <c:v>1.61</c:v>
                </c:pt>
              </c:numCache>
            </c:numRef>
          </c:val>
        </c:ser>
        <c:ser>
          <c:idx val="119"/>
          <c:order val="57"/>
          <c:tx>
            <c:strRef>
              <c:f>'pre rapa dFEV1 LAM only'!$DQ$3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only'!$DQ$4:$DQ$67</c:f>
              <c:numCache>
                <c:formatCode>General</c:formatCode>
                <c:ptCount val="64"/>
                <c:pt idx="19" formatCode="0.000">
                  <c:v>2.05</c:v>
                </c:pt>
                <c:pt idx="31" formatCode="0.000">
                  <c:v>2.17</c:v>
                </c:pt>
              </c:numCache>
            </c:numRef>
          </c:val>
        </c:ser>
        <c:ser>
          <c:idx val="121"/>
          <c:order val="58"/>
          <c:tx>
            <c:strRef>
              <c:f>'pre rapa dFEV1 LAM only'!$DS$3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only'!$DS$4:$DS$67</c:f>
              <c:numCache>
                <c:formatCode>General</c:formatCode>
                <c:ptCount val="64"/>
                <c:pt idx="25" formatCode="0.000">
                  <c:v>0.88</c:v>
                </c:pt>
                <c:pt idx="31" formatCode="0.000">
                  <c:v>0.87</c:v>
                </c:pt>
                <c:pt idx="37" formatCode="0.000">
                  <c:v>0.77</c:v>
                </c:pt>
                <c:pt idx="43" formatCode="0.000">
                  <c:v>0.83</c:v>
                </c:pt>
              </c:numCache>
            </c:numRef>
          </c:val>
        </c:ser>
        <c:ser>
          <c:idx val="123"/>
          <c:order val="59"/>
          <c:tx>
            <c:strRef>
              <c:f>'pre rapa dFEV1 LAM only'!$DU$3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only'!$DU$4:$DU$67</c:f>
              <c:numCache>
                <c:formatCode>General</c:formatCode>
                <c:ptCount val="64"/>
                <c:pt idx="8" formatCode="0.000">
                  <c:v>2.72</c:v>
                </c:pt>
                <c:pt idx="17" formatCode="0.000">
                  <c:v>2.87</c:v>
                </c:pt>
                <c:pt idx="23" formatCode="0.000">
                  <c:v>2.81</c:v>
                </c:pt>
                <c:pt idx="35" formatCode="0.000">
                  <c:v>2.85</c:v>
                </c:pt>
              </c:numCache>
            </c:numRef>
          </c:val>
        </c:ser>
        <c:ser>
          <c:idx val="125"/>
          <c:order val="60"/>
          <c:tx>
            <c:strRef>
              <c:f>'pre rapa dFEV1 LAM only'!$DW$3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only'!$DW$4:$DW$67</c:f>
              <c:numCache>
                <c:formatCode>General</c:formatCode>
                <c:ptCount val="64"/>
                <c:pt idx="3" formatCode="0.000">
                  <c:v>2.06</c:v>
                </c:pt>
                <c:pt idx="5" formatCode="0.000">
                  <c:v>2.46</c:v>
                </c:pt>
                <c:pt idx="17" formatCode="0.000">
                  <c:v>2.24</c:v>
                </c:pt>
                <c:pt idx="29" formatCode="0.000">
                  <c:v>2.319999999999998</c:v>
                </c:pt>
                <c:pt idx="43" formatCode="0.000">
                  <c:v>2.22</c:v>
                </c:pt>
              </c:numCache>
            </c:numRef>
          </c:val>
        </c:ser>
        <c:ser>
          <c:idx val="127"/>
          <c:order val="61"/>
          <c:tx>
            <c:strRef>
              <c:f>'pre rapa dFEV1 LAM only'!$DY$3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only'!$DY$4:$DY$67</c:f>
              <c:numCache>
                <c:formatCode>General</c:formatCode>
                <c:ptCount val="64"/>
                <c:pt idx="5" formatCode="0.000">
                  <c:v>2.29</c:v>
                </c:pt>
                <c:pt idx="10" formatCode="0.000">
                  <c:v>2.58</c:v>
                </c:pt>
                <c:pt idx="25" formatCode="0.000">
                  <c:v>2.6</c:v>
                </c:pt>
                <c:pt idx="32" formatCode="0.000">
                  <c:v>2.73</c:v>
                </c:pt>
              </c:numCache>
            </c:numRef>
          </c:val>
        </c:ser>
        <c:ser>
          <c:idx val="129"/>
          <c:order val="62"/>
          <c:tx>
            <c:strRef>
              <c:f>'pre rapa dFEV1 LAM only'!$EA$3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only'!$EA$4:$EA$67</c:f>
              <c:numCache>
                <c:formatCode>General</c:formatCode>
                <c:ptCount val="64"/>
                <c:pt idx="6" formatCode="0.000">
                  <c:v>1.02</c:v>
                </c:pt>
                <c:pt idx="18" formatCode="0.000">
                  <c:v>0.96</c:v>
                </c:pt>
                <c:pt idx="30" formatCode="0.000">
                  <c:v>0.94</c:v>
                </c:pt>
                <c:pt idx="42" formatCode="0.000">
                  <c:v>0.95</c:v>
                </c:pt>
              </c:numCache>
            </c:numRef>
          </c:val>
        </c:ser>
        <c:ser>
          <c:idx val="131"/>
          <c:order val="63"/>
          <c:tx>
            <c:strRef>
              <c:f>'pre rapa dFEV1 LAM only'!$EC$3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only'!$EC$4:$EC$67</c:f>
              <c:numCache>
                <c:formatCode>General</c:formatCode>
                <c:ptCount val="64"/>
                <c:pt idx="0" formatCode="0.000">
                  <c:v>1.72</c:v>
                </c:pt>
                <c:pt idx="3" formatCode="0.000">
                  <c:v>1.81</c:v>
                </c:pt>
                <c:pt idx="12" formatCode="0.000">
                  <c:v>1.66</c:v>
                </c:pt>
                <c:pt idx="20" formatCode="0.000">
                  <c:v>1.7</c:v>
                </c:pt>
                <c:pt idx="29" formatCode="0.000">
                  <c:v>1.65</c:v>
                </c:pt>
                <c:pt idx="41" formatCode="0.000">
                  <c:v>1.65</c:v>
                </c:pt>
              </c:numCache>
            </c:numRef>
          </c:val>
        </c:ser>
        <c:ser>
          <c:idx val="133"/>
          <c:order val="64"/>
          <c:tx>
            <c:strRef>
              <c:f>'pre rapa dFEV1 LAM only'!$EE$3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only'!$EE$4:$EE$67</c:f>
              <c:numCache>
                <c:formatCode>0.000</c:formatCode>
                <c:ptCount val="64"/>
                <c:pt idx="1">
                  <c:v>2.17</c:v>
                </c:pt>
                <c:pt idx="5">
                  <c:v>2.1</c:v>
                </c:pt>
                <c:pt idx="9">
                  <c:v>2.27</c:v>
                </c:pt>
                <c:pt idx="12">
                  <c:v>2.04</c:v>
                </c:pt>
                <c:pt idx="17">
                  <c:v>2.21</c:v>
                </c:pt>
                <c:pt idx="25">
                  <c:v>2.1</c:v>
                </c:pt>
                <c:pt idx="34">
                  <c:v>2.03</c:v>
                </c:pt>
                <c:pt idx="46">
                  <c:v>1.88</c:v>
                </c:pt>
              </c:numCache>
            </c:numRef>
          </c:val>
        </c:ser>
        <c:ser>
          <c:idx val="135"/>
          <c:order val="65"/>
          <c:tx>
            <c:strRef>
              <c:f>'pre rapa dFEV1 LAM only'!$EG$3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only'!$EG$4:$EG$67</c:f>
              <c:numCache>
                <c:formatCode>General</c:formatCode>
                <c:ptCount val="64"/>
                <c:pt idx="18" formatCode="0.000">
                  <c:v>1.35</c:v>
                </c:pt>
                <c:pt idx="26" formatCode="0.000">
                  <c:v>1.35</c:v>
                </c:pt>
                <c:pt idx="38" formatCode="0.000">
                  <c:v>1.3</c:v>
                </c:pt>
                <c:pt idx="45" formatCode="0.000">
                  <c:v>1.32</c:v>
                </c:pt>
              </c:numCache>
            </c:numRef>
          </c:val>
        </c:ser>
        <c:ser>
          <c:idx val="137"/>
          <c:order val="66"/>
          <c:tx>
            <c:strRef>
              <c:f>'pre rapa dFEV1 LAM only'!$EI$3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only'!$EI$4:$EI$67</c:f>
              <c:numCache>
                <c:formatCode>0.000</c:formatCode>
                <c:ptCount val="64"/>
                <c:pt idx="1">
                  <c:v>0.81</c:v>
                </c:pt>
                <c:pt idx="7">
                  <c:v>0.8</c:v>
                </c:pt>
                <c:pt idx="13">
                  <c:v>0.76</c:v>
                </c:pt>
                <c:pt idx="19">
                  <c:v>0.75</c:v>
                </c:pt>
                <c:pt idx="26">
                  <c:v>0.69</c:v>
                </c:pt>
                <c:pt idx="32">
                  <c:v>0.72</c:v>
                </c:pt>
                <c:pt idx="37">
                  <c:v>0.64</c:v>
                </c:pt>
                <c:pt idx="43">
                  <c:v>0.68</c:v>
                </c:pt>
              </c:numCache>
            </c:numRef>
          </c:val>
        </c:ser>
        <c:ser>
          <c:idx val="139"/>
          <c:order val="67"/>
          <c:tx>
            <c:strRef>
              <c:f>'pre rapa dFEV1 LAM only'!$EK$3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only'!$EK$4:$EK$67</c:f>
              <c:numCache>
                <c:formatCode>General</c:formatCode>
                <c:ptCount val="64"/>
                <c:pt idx="15" formatCode="0.000">
                  <c:v>1.6</c:v>
                </c:pt>
                <c:pt idx="30" formatCode="0.000">
                  <c:v>1.56</c:v>
                </c:pt>
                <c:pt idx="45" formatCode="0.000">
                  <c:v>1.49</c:v>
                </c:pt>
              </c:numCache>
            </c:numRef>
          </c:val>
        </c:ser>
        <c:ser>
          <c:idx val="141"/>
          <c:order val="68"/>
          <c:tx>
            <c:strRef>
              <c:f>'pre rapa dFEV1 LAM only'!$EM$3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only'!$EM$4:$EM$67</c:f>
              <c:numCache>
                <c:formatCode>General</c:formatCode>
                <c:ptCount val="64"/>
                <c:pt idx="8" formatCode="0.000">
                  <c:v>2.68</c:v>
                </c:pt>
                <c:pt idx="14" formatCode="0.000">
                  <c:v>2.74</c:v>
                </c:pt>
                <c:pt idx="26" formatCode="0.000">
                  <c:v>2.62</c:v>
                </c:pt>
                <c:pt idx="38" formatCode="0.000">
                  <c:v>2.51</c:v>
                </c:pt>
              </c:numCache>
            </c:numRef>
          </c:val>
        </c:ser>
        <c:ser>
          <c:idx val="143"/>
          <c:order val="69"/>
          <c:tx>
            <c:strRef>
              <c:f>'pre rapa dFEV1 LAM only'!$EO$3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only'!$EO$4:$EO$67</c:f>
              <c:numCache>
                <c:formatCode>General</c:formatCode>
                <c:ptCount val="64"/>
                <c:pt idx="15" formatCode="0.000">
                  <c:v>2.91</c:v>
                </c:pt>
                <c:pt idx="27" formatCode="0.000">
                  <c:v>2.84</c:v>
                </c:pt>
                <c:pt idx="39" formatCode="0.000">
                  <c:v>2.88</c:v>
                </c:pt>
              </c:numCache>
            </c:numRef>
          </c:val>
        </c:ser>
        <c:ser>
          <c:idx val="145"/>
          <c:order val="70"/>
          <c:tx>
            <c:strRef>
              <c:f>'pre rapa dFEV1 LAM only'!$EQ$3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only'!$EQ$4:$EQ$67</c:f>
              <c:numCache>
                <c:formatCode>General</c:formatCode>
                <c:ptCount val="64"/>
                <c:pt idx="0" formatCode="0.000">
                  <c:v>1.48</c:v>
                </c:pt>
                <c:pt idx="3" formatCode="0.000">
                  <c:v>1.5</c:v>
                </c:pt>
                <c:pt idx="11" formatCode="0.000">
                  <c:v>1.51</c:v>
                </c:pt>
                <c:pt idx="19" formatCode="0.000">
                  <c:v>1.46</c:v>
                </c:pt>
              </c:numCache>
            </c:numRef>
          </c:val>
        </c:ser>
        <c:ser>
          <c:idx val="147"/>
          <c:order val="71"/>
          <c:tx>
            <c:strRef>
              <c:f>'pre rapa dFEV1 LAM only'!$ES$3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only'!$ES$4:$ES$67</c:f>
              <c:numCache>
                <c:formatCode>General</c:formatCode>
                <c:ptCount val="64"/>
                <c:pt idx="0" formatCode="0.000">
                  <c:v>1.97</c:v>
                </c:pt>
                <c:pt idx="3" formatCode="0.000">
                  <c:v>1.74</c:v>
                </c:pt>
                <c:pt idx="15" formatCode="0.000">
                  <c:v>1.8</c:v>
                </c:pt>
                <c:pt idx="29" formatCode="0.000">
                  <c:v>1.56</c:v>
                </c:pt>
              </c:numCache>
            </c:numRef>
          </c:val>
        </c:ser>
        <c:ser>
          <c:idx val="149"/>
          <c:order val="72"/>
          <c:tx>
            <c:strRef>
              <c:f>'pre rapa dFEV1 LAM only'!$EU$3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cat>
            <c:numRef>
              <c:f>'pre rapa dFEV1 LAM only'!$A$4:$A$67</c:f>
              <c:numCache>
                <c:formatCode>m/d/yyyy</c:formatCode>
                <c:ptCount val="64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'pre rapa dFEV1 LAM only'!$EU$4:$EU$67</c:f>
              <c:numCache>
                <c:formatCode>General</c:formatCode>
                <c:ptCount val="64"/>
                <c:pt idx="2" formatCode="0.000">
                  <c:v>2.22</c:v>
                </c:pt>
                <c:pt idx="6" formatCode="0.000">
                  <c:v>2.42</c:v>
                </c:pt>
                <c:pt idx="18" formatCode="0.000">
                  <c:v>2.47</c:v>
                </c:pt>
                <c:pt idx="25" formatCode="0.000">
                  <c:v>2.36</c:v>
                </c:pt>
                <c:pt idx="30" formatCode="0.000">
                  <c:v>2.52</c:v>
                </c:pt>
                <c:pt idx="42" formatCode="0.000">
                  <c:v>2.17</c:v>
                </c:pt>
              </c:numCache>
            </c:numRef>
          </c:val>
        </c:ser>
        <c:dLbls/>
        <c:marker val="1"/>
        <c:axId val="408420440"/>
        <c:axId val="408423720"/>
      </c:lineChart>
      <c:dateAx>
        <c:axId val="408420440"/>
        <c:scaling>
          <c:orientation val="minMax"/>
          <c:max val="42095.0"/>
        </c:scaling>
        <c:axPos val="b"/>
        <c:numFmt formatCode="mmmm/yy" sourceLinked="0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408423720"/>
        <c:crosses val="autoZero"/>
        <c:auto val="1"/>
        <c:lblOffset val="100"/>
        <c:baseTimeUnit val="months"/>
        <c:majorUnit val="6.0"/>
        <c:majorTimeUnit val="months"/>
      </c:dateAx>
      <c:valAx>
        <c:axId val="408423720"/>
        <c:scaling>
          <c:orientation val="minMax"/>
        </c:scaling>
        <c:axPos val="l"/>
        <c:numFmt formatCode="0.0" sourceLinked="0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408420440"/>
        <c:crosses val="autoZero"/>
        <c:crossBetween val="between"/>
      </c:valAx>
    </c:plotArea>
    <c:plotVisOnly val="1"/>
    <c:dispBlanksAs val="span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5"/>
          <c:order val="0"/>
          <c:tx>
            <c:strRef>
              <c:f>'post rapa dfev1 lam only'!$D$5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only'!$D$6:$D$98</c:f>
              <c:numCache>
                <c:formatCode>General</c:formatCode>
                <c:ptCount val="93"/>
                <c:pt idx="25" formatCode="0.000">
                  <c:v>1.05</c:v>
                </c:pt>
                <c:pt idx="29" formatCode="0.000">
                  <c:v>1.06</c:v>
                </c:pt>
                <c:pt idx="43" formatCode="0.000">
                  <c:v>1.11</c:v>
                </c:pt>
              </c:numCache>
            </c:numRef>
          </c:val>
        </c:ser>
        <c:ser>
          <c:idx val="23"/>
          <c:order val="1"/>
          <c:tx>
            <c:strRef>
              <c:f>'post rapa dfev1 lam only'!$L$5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only'!$L$6:$L$98</c:f>
              <c:numCache>
                <c:formatCode>General</c:formatCode>
                <c:ptCount val="93"/>
                <c:pt idx="0" formatCode="0.000">
                  <c:v>0.67</c:v>
                </c:pt>
                <c:pt idx="7" formatCode="0.000">
                  <c:v>0.72</c:v>
                </c:pt>
                <c:pt idx="10" formatCode="0.000">
                  <c:v>0.58</c:v>
                </c:pt>
                <c:pt idx="14" formatCode="0.000">
                  <c:v>0.65</c:v>
                </c:pt>
                <c:pt idx="18" formatCode="0.000">
                  <c:v>0.61</c:v>
                </c:pt>
                <c:pt idx="22" formatCode="0.000">
                  <c:v>0.57</c:v>
                </c:pt>
                <c:pt idx="26" formatCode="0.000">
                  <c:v>0.51</c:v>
                </c:pt>
                <c:pt idx="30" formatCode="0.000">
                  <c:v>0.56</c:v>
                </c:pt>
                <c:pt idx="36" formatCode="0.000">
                  <c:v>0.52</c:v>
                </c:pt>
                <c:pt idx="40" formatCode="0.000">
                  <c:v>0.53</c:v>
                </c:pt>
              </c:numCache>
            </c:numRef>
          </c:val>
        </c:ser>
        <c:ser>
          <c:idx val="31"/>
          <c:order val="2"/>
          <c:tx>
            <c:strRef>
              <c:f>'post rapa dfev1 lam only'!$P$5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only'!$P$6:$P$98</c:f>
              <c:numCache>
                <c:formatCode>General</c:formatCode>
                <c:ptCount val="93"/>
                <c:pt idx="35" formatCode="0.000">
                  <c:v>1.89</c:v>
                </c:pt>
                <c:pt idx="40" formatCode="0.000">
                  <c:v>1.89</c:v>
                </c:pt>
                <c:pt idx="43" formatCode="0.000">
                  <c:v>1.84</c:v>
                </c:pt>
              </c:numCache>
            </c:numRef>
          </c:val>
        </c:ser>
        <c:ser>
          <c:idx val="39"/>
          <c:order val="3"/>
          <c:tx>
            <c:strRef>
              <c:f>'post rapa dfev1 lam only'!$T$5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only'!$T$6:$T$98</c:f>
              <c:numCache>
                <c:formatCode>0.000</c:formatCode>
                <c:ptCount val="93"/>
                <c:pt idx="1">
                  <c:v>1.05</c:v>
                </c:pt>
                <c:pt idx="4">
                  <c:v>1.02</c:v>
                </c:pt>
                <c:pt idx="18">
                  <c:v>1.04</c:v>
                </c:pt>
                <c:pt idx="26">
                  <c:v>1.08</c:v>
                </c:pt>
              </c:numCache>
            </c:numRef>
          </c:val>
        </c:ser>
        <c:ser>
          <c:idx val="47"/>
          <c:order val="4"/>
          <c:tx>
            <c:strRef>
              <c:f>'post rapa dfev1 lam only'!$X$5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only'!$X$6:$X$98</c:f>
              <c:numCache>
                <c:formatCode>General</c:formatCode>
                <c:ptCount val="93"/>
                <c:pt idx="4" formatCode="0.000">
                  <c:v>1.37</c:v>
                </c:pt>
                <c:pt idx="10" formatCode="0.000">
                  <c:v>1.47</c:v>
                </c:pt>
                <c:pt idx="17" formatCode="0.000">
                  <c:v>1.34</c:v>
                </c:pt>
                <c:pt idx="32" formatCode="0.000">
                  <c:v>1.29</c:v>
                </c:pt>
                <c:pt idx="41" formatCode="0.000">
                  <c:v>1.26</c:v>
                </c:pt>
              </c:numCache>
            </c:numRef>
          </c:val>
        </c:ser>
        <c:ser>
          <c:idx val="55"/>
          <c:order val="5"/>
          <c:tx>
            <c:strRef>
              <c:f>'post rapa dfev1 lam only'!$AB$5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only'!$AB$6:$AB$98</c:f>
              <c:numCache>
                <c:formatCode>General</c:formatCode>
                <c:ptCount val="93"/>
                <c:pt idx="40" formatCode="0.000">
                  <c:v>1.54</c:v>
                </c:pt>
                <c:pt idx="45" formatCode="0.000">
                  <c:v>1.42</c:v>
                </c:pt>
              </c:numCache>
            </c:numRef>
          </c:val>
        </c:ser>
        <c:ser>
          <c:idx val="63"/>
          <c:order val="6"/>
          <c:tx>
            <c:strRef>
              <c:f>'post rapa dfev1 lam only'!$AF$5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only'!$AF$6:$AF$98</c:f>
              <c:numCache>
                <c:formatCode>General</c:formatCode>
                <c:ptCount val="93"/>
                <c:pt idx="11" formatCode="0.000">
                  <c:v>0.57</c:v>
                </c:pt>
                <c:pt idx="15" formatCode="0.000">
                  <c:v>0.53</c:v>
                </c:pt>
                <c:pt idx="24" formatCode="0.000">
                  <c:v>0.5</c:v>
                </c:pt>
              </c:numCache>
            </c:numRef>
          </c:val>
        </c:ser>
        <c:ser>
          <c:idx val="71"/>
          <c:order val="7"/>
          <c:tx>
            <c:strRef>
              <c:f>'post rapa dfev1 lam only'!$AJ$5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only'!$AJ$6:$AJ$98</c:f>
              <c:numCache>
                <c:formatCode>General</c:formatCode>
                <c:ptCount val="93"/>
                <c:pt idx="28" formatCode="0.000">
                  <c:v>2.33</c:v>
                </c:pt>
                <c:pt idx="40" formatCode="0.000">
                  <c:v>2.11</c:v>
                </c:pt>
              </c:numCache>
            </c:numRef>
          </c:val>
        </c:ser>
        <c:ser>
          <c:idx val="79"/>
          <c:order val="8"/>
          <c:tx>
            <c:strRef>
              <c:f>'post rapa dfev1 lam only'!$AN$5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only'!$AN$6:$AN$98</c:f>
              <c:numCache>
                <c:formatCode>General</c:formatCode>
                <c:ptCount val="93"/>
                <c:pt idx="23" formatCode="0.000">
                  <c:v>1.79</c:v>
                </c:pt>
                <c:pt idx="26" formatCode="0.000">
                  <c:v>1.76</c:v>
                </c:pt>
                <c:pt idx="30" formatCode="0.000">
                  <c:v>1.71</c:v>
                </c:pt>
                <c:pt idx="37" formatCode="0.000">
                  <c:v>1.67</c:v>
                </c:pt>
                <c:pt idx="46" formatCode="0.000">
                  <c:v>1.59</c:v>
                </c:pt>
              </c:numCache>
            </c:numRef>
          </c:val>
        </c:ser>
        <c:ser>
          <c:idx val="87"/>
          <c:order val="9"/>
          <c:tx>
            <c:strRef>
              <c:f>'post rapa dfev1 lam only'!$AR$5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only'!$AR$6:$AR$98</c:f>
              <c:numCache>
                <c:formatCode>General</c:formatCode>
                <c:ptCount val="93"/>
                <c:pt idx="2" formatCode="0.000">
                  <c:v>1.03</c:v>
                </c:pt>
                <c:pt idx="5" formatCode="0.000">
                  <c:v>0.99</c:v>
                </c:pt>
                <c:pt idx="9" formatCode="0.000">
                  <c:v>1.12</c:v>
                </c:pt>
                <c:pt idx="13" formatCode="0.000">
                  <c:v>1.0</c:v>
                </c:pt>
                <c:pt idx="16" formatCode="0.000">
                  <c:v>1.06</c:v>
                </c:pt>
                <c:pt idx="25" formatCode="0.000">
                  <c:v>1.2</c:v>
                </c:pt>
                <c:pt idx="29" formatCode="0.000">
                  <c:v>1.3</c:v>
                </c:pt>
                <c:pt idx="33" formatCode="0.000">
                  <c:v>1.21</c:v>
                </c:pt>
                <c:pt idx="37" formatCode="0.000">
                  <c:v>0.98</c:v>
                </c:pt>
                <c:pt idx="41" formatCode="0.000">
                  <c:v>1.1</c:v>
                </c:pt>
                <c:pt idx="45" formatCode="0.000">
                  <c:v>1.3</c:v>
                </c:pt>
              </c:numCache>
            </c:numRef>
          </c:val>
        </c:ser>
        <c:ser>
          <c:idx val="95"/>
          <c:order val="10"/>
          <c:tx>
            <c:strRef>
              <c:f>'post rapa dfev1 lam only'!$AV$5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only'!$AV$6:$AV$98</c:f>
              <c:numCache>
                <c:formatCode>0.000</c:formatCode>
                <c:ptCount val="93"/>
                <c:pt idx="1">
                  <c:v>0.47</c:v>
                </c:pt>
                <c:pt idx="4">
                  <c:v>0.45</c:v>
                </c:pt>
                <c:pt idx="7">
                  <c:v>0.44</c:v>
                </c:pt>
                <c:pt idx="10">
                  <c:v>0.41</c:v>
                </c:pt>
                <c:pt idx="12">
                  <c:v>0.53</c:v>
                </c:pt>
                <c:pt idx="18">
                  <c:v>0.56</c:v>
                </c:pt>
                <c:pt idx="22">
                  <c:v>0.54</c:v>
                </c:pt>
                <c:pt idx="30">
                  <c:v>0.51</c:v>
                </c:pt>
                <c:pt idx="34">
                  <c:v>0.55</c:v>
                </c:pt>
                <c:pt idx="38">
                  <c:v>0.5</c:v>
                </c:pt>
                <c:pt idx="42">
                  <c:v>0.53</c:v>
                </c:pt>
              </c:numCache>
            </c:numRef>
          </c:val>
        </c:ser>
        <c:ser>
          <c:idx val="103"/>
          <c:order val="11"/>
          <c:tx>
            <c:strRef>
              <c:f>'post rapa dfev1 lam only'!$AZ$5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only'!$AZ$6:$AZ$98</c:f>
              <c:numCache>
                <c:formatCode>General</c:formatCode>
                <c:ptCount val="93"/>
                <c:pt idx="42" formatCode="0.000">
                  <c:v>0.92</c:v>
                </c:pt>
                <c:pt idx="46" formatCode="0.000">
                  <c:v>1.14</c:v>
                </c:pt>
              </c:numCache>
            </c:numRef>
          </c:val>
        </c:ser>
        <c:ser>
          <c:idx val="111"/>
          <c:order val="12"/>
          <c:tx>
            <c:strRef>
              <c:f>'post rapa dfev1 lam only'!$BD$5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only'!$BD$6:$BD$98</c:f>
              <c:numCache>
                <c:formatCode>General</c:formatCode>
                <c:ptCount val="93"/>
                <c:pt idx="36" formatCode="0.000">
                  <c:v>1.48</c:v>
                </c:pt>
                <c:pt idx="40" formatCode="0.000">
                  <c:v>1.61</c:v>
                </c:pt>
                <c:pt idx="45" formatCode="0.000">
                  <c:v>1.64</c:v>
                </c:pt>
              </c:numCache>
            </c:numRef>
          </c:val>
        </c:ser>
        <c:ser>
          <c:idx val="119"/>
          <c:order val="13"/>
          <c:tx>
            <c:strRef>
              <c:f>'post rapa dfev1 lam only'!$BH$5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only'!$BH$6:$BH$98</c:f>
              <c:numCache>
                <c:formatCode>0.000</c:formatCode>
                <c:ptCount val="93"/>
                <c:pt idx="1">
                  <c:v>2.31</c:v>
                </c:pt>
                <c:pt idx="5">
                  <c:v>2.31</c:v>
                </c:pt>
                <c:pt idx="9">
                  <c:v>2.31</c:v>
                </c:pt>
                <c:pt idx="15">
                  <c:v>2.39</c:v>
                </c:pt>
                <c:pt idx="21">
                  <c:v>2.33</c:v>
                </c:pt>
                <c:pt idx="26">
                  <c:v>2.45</c:v>
                </c:pt>
                <c:pt idx="30">
                  <c:v>2.41</c:v>
                </c:pt>
                <c:pt idx="35">
                  <c:v>2.319999999999998</c:v>
                </c:pt>
                <c:pt idx="42">
                  <c:v>2.36</c:v>
                </c:pt>
              </c:numCache>
            </c:numRef>
          </c:val>
        </c:ser>
        <c:ser>
          <c:idx val="127"/>
          <c:order val="14"/>
          <c:tx>
            <c:strRef>
              <c:f>'post rapa dfev1 lam only'!$BL$5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only'!$BL$6:$BL$98</c:f>
              <c:numCache>
                <c:formatCode>General</c:formatCode>
                <c:ptCount val="93"/>
                <c:pt idx="13" formatCode="0.000">
                  <c:v>1.73</c:v>
                </c:pt>
                <c:pt idx="19" formatCode="0.000">
                  <c:v>1.41</c:v>
                </c:pt>
                <c:pt idx="25" formatCode="0.000">
                  <c:v>1.51</c:v>
                </c:pt>
                <c:pt idx="29" formatCode="0.000">
                  <c:v>1.54</c:v>
                </c:pt>
                <c:pt idx="33" formatCode="0.000">
                  <c:v>1.66</c:v>
                </c:pt>
                <c:pt idx="38" formatCode="0.000">
                  <c:v>1.6</c:v>
                </c:pt>
                <c:pt idx="42" formatCode="0.000">
                  <c:v>1.56</c:v>
                </c:pt>
                <c:pt idx="46" formatCode="0.000">
                  <c:v>1.48</c:v>
                </c:pt>
              </c:numCache>
            </c:numRef>
          </c:val>
        </c:ser>
        <c:ser>
          <c:idx val="135"/>
          <c:order val="15"/>
          <c:tx>
            <c:strRef>
              <c:f>'post rapa dfev1 lam only'!$BP$5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only'!$BP$6:$BP$98</c:f>
              <c:numCache>
                <c:formatCode>General</c:formatCode>
                <c:ptCount val="93"/>
                <c:pt idx="0" formatCode="0.000">
                  <c:v>1.08</c:v>
                </c:pt>
                <c:pt idx="3" formatCode="0.000">
                  <c:v>1.13</c:v>
                </c:pt>
                <c:pt idx="6" formatCode="0.000">
                  <c:v>1.01</c:v>
                </c:pt>
                <c:pt idx="9" formatCode="0.000">
                  <c:v>1.12</c:v>
                </c:pt>
                <c:pt idx="12" formatCode="0.000">
                  <c:v>1.25</c:v>
                </c:pt>
                <c:pt idx="15" formatCode="0.000">
                  <c:v>1.2</c:v>
                </c:pt>
                <c:pt idx="18" formatCode="0.000">
                  <c:v>1.06</c:v>
                </c:pt>
                <c:pt idx="21" formatCode="0.000">
                  <c:v>1.06</c:v>
                </c:pt>
                <c:pt idx="24" formatCode="0.000">
                  <c:v>1.34</c:v>
                </c:pt>
                <c:pt idx="28" formatCode="0.000">
                  <c:v>1.14</c:v>
                </c:pt>
                <c:pt idx="32" formatCode="0.000">
                  <c:v>1.11</c:v>
                </c:pt>
                <c:pt idx="36" formatCode="0.000">
                  <c:v>1.08</c:v>
                </c:pt>
                <c:pt idx="40" formatCode="0.000">
                  <c:v>1.17</c:v>
                </c:pt>
                <c:pt idx="43" formatCode="0.000">
                  <c:v>1.0</c:v>
                </c:pt>
              </c:numCache>
            </c:numRef>
          </c:val>
        </c:ser>
        <c:ser>
          <c:idx val="143"/>
          <c:order val="16"/>
          <c:tx>
            <c:strRef>
              <c:f>'post rapa dfev1 lam only'!$BT$5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only'!$BT$6:$BT$98</c:f>
              <c:numCache>
                <c:formatCode>General</c:formatCode>
                <c:ptCount val="93"/>
                <c:pt idx="6" formatCode="0.000">
                  <c:v>1.48</c:v>
                </c:pt>
                <c:pt idx="9" formatCode="0.000">
                  <c:v>1.41</c:v>
                </c:pt>
                <c:pt idx="12" formatCode="0.000">
                  <c:v>1.3</c:v>
                </c:pt>
                <c:pt idx="15" formatCode="0.000">
                  <c:v>1.22</c:v>
                </c:pt>
                <c:pt idx="18" formatCode="0.000">
                  <c:v>1.39</c:v>
                </c:pt>
                <c:pt idx="21" formatCode="0.000">
                  <c:v>1.22</c:v>
                </c:pt>
                <c:pt idx="24" formatCode="0.000">
                  <c:v>1.37</c:v>
                </c:pt>
                <c:pt idx="29" formatCode="0.000">
                  <c:v>1.48</c:v>
                </c:pt>
                <c:pt idx="33" formatCode="0.000">
                  <c:v>1.37</c:v>
                </c:pt>
                <c:pt idx="37" formatCode="0.000">
                  <c:v>1.19</c:v>
                </c:pt>
                <c:pt idx="40" formatCode="0.000">
                  <c:v>1.38</c:v>
                </c:pt>
                <c:pt idx="44" formatCode="0.000">
                  <c:v>1.41</c:v>
                </c:pt>
              </c:numCache>
            </c:numRef>
          </c:val>
        </c:ser>
        <c:ser>
          <c:idx val="0"/>
          <c:order val="17"/>
          <c:tx>
            <c:strRef>
              <c:f>'post rapa dfev1 lam only'!$BX$5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only'!$BX$6:$BX$98</c:f>
              <c:numCache>
                <c:formatCode>General</c:formatCode>
                <c:ptCount val="93"/>
                <c:pt idx="4" formatCode="0.000">
                  <c:v>1.8</c:v>
                </c:pt>
                <c:pt idx="5" formatCode="0.000">
                  <c:v>1.9</c:v>
                </c:pt>
                <c:pt idx="18" formatCode="0.000">
                  <c:v>2.38</c:v>
                </c:pt>
                <c:pt idx="24" formatCode="0.000">
                  <c:v>2.24</c:v>
                </c:pt>
                <c:pt idx="30" formatCode="0.000">
                  <c:v>2.25</c:v>
                </c:pt>
                <c:pt idx="36" formatCode="0.000">
                  <c:v>2.26</c:v>
                </c:pt>
              </c:numCache>
            </c:numRef>
          </c:val>
        </c:ser>
        <c:ser>
          <c:idx val="8"/>
          <c:order val="18"/>
          <c:tx>
            <c:strRef>
              <c:f>'post rapa dfev1 lam only'!$CB$5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only'!$CB$6:$CB$98</c:f>
              <c:numCache>
                <c:formatCode>General</c:formatCode>
                <c:ptCount val="93"/>
                <c:pt idx="28" formatCode="0.000">
                  <c:v>1.79</c:v>
                </c:pt>
                <c:pt idx="40" formatCode="0.000">
                  <c:v>1.77</c:v>
                </c:pt>
              </c:numCache>
            </c:numRef>
          </c:val>
        </c:ser>
        <c:ser>
          <c:idx val="14"/>
          <c:order val="19"/>
          <c:tx>
            <c:strRef>
              <c:f>'post rapa dfev1 lam only'!$CF$5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only'!$CF$6:$CF$98</c:f>
              <c:numCache>
                <c:formatCode>General</c:formatCode>
                <c:ptCount val="93"/>
                <c:pt idx="0" formatCode="0.000">
                  <c:v>1.16</c:v>
                </c:pt>
                <c:pt idx="5" formatCode="0.000">
                  <c:v>1.24</c:v>
                </c:pt>
                <c:pt idx="9" formatCode="0.000">
                  <c:v>1.03</c:v>
                </c:pt>
                <c:pt idx="13" formatCode="0.000">
                  <c:v>1.14</c:v>
                </c:pt>
                <c:pt idx="19" formatCode="0.000">
                  <c:v>1.19</c:v>
                </c:pt>
                <c:pt idx="25" formatCode="0.000">
                  <c:v>1.21</c:v>
                </c:pt>
                <c:pt idx="30" formatCode="0.000">
                  <c:v>1.29</c:v>
                </c:pt>
              </c:numCache>
            </c:numRef>
          </c:val>
        </c:ser>
        <c:ser>
          <c:idx val="22"/>
          <c:order val="20"/>
          <c:tx>
            <c:strRef>
              <c:f>'post rapa dfev1 lam only'!$CJ$5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only'!$CJ$6:$CJ$98</c:f>
              <c:numCache>
                <c:formatCode>General</c:formatCode>
                <c:ptCount val="93"/>
                <c:pt idx="23" formatCode="0.000">
                  <c:v>1.26</c:v>
                </c:pt>
                <c:pt idx="26" formatCode="0.000">
                  <c:v>1.32</c:v>
                </c:pt>
                <c:pt idx="30" formatCode="0.000">
                  <c:v>1.3</c:v>
                </c:pt>
                <c:pt idx="33" formatCode="0.000">
                  <c:v>1.2</c:v>
                </c:pt>
                <c:pt idx="37" formatCode="0.000">
                  <c:v>1.23</c:v>
                </c:pt>
                <c:pt idx="40" formatCode="0.000">
                  <c:v>1.31</c:v>
                </c:pt>
                <c:pt idx="44" formatCode="0.000">
                  <c:v>1.18</c:v>
                </c:pt>
              </c:numCache>
            </c:numRef>
          </c:val>
        </c:ser>
        <c:ser>
          <c:idx val="30"/>
          <c:order val="21"/>
          <c:tx>
            <c:strRef>
              <c:f>'post rapa dfev1 lam only'!$CN$5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only'!$CN$6:$CN$98</c:f>
              <c:numCache>
                <c:formatCode>General</c:formatCode>
                <c:ptCount val="93"/>
                <c:pt idx="37" formatCode="0.000">
                  <c:v>1.06</c:v>
                </c:pt>
                <c:pt idx="44" formatCode="0.000">
                  <c:v>1.06</c:v>
                </c:pt>
              </c:numCache>
            </c:numRef>
          </c:val>
        </c:ser>
        <c:ser>
          <c:idx val="38"/>
          <c:order val="22"/>
          <c:tx>
            <c:strRef>
              <c:f>'post rapa dfev1 lam only'!$CR$5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only'!$CR$6:$CR$98</c:f>
              <c:numCache>
                <c:formatCode>General</c:formatCode>
                <c:ptCount val="93"/>
                <c:pt idx="0" formatCode="0.000">
                  <c:v>1.99</c:v>
                </c:pt>
                <c:pt idx="5" formatCode="0.000">
                  <c:v>1.42</c:v>
                </c:pt>
                <c:pt idx="6" formatCode="0.000">
                  <c:v>2.44</c:v>
                </c:pt>
                <c:pt idx="9" formatCode="0.000">
                  <c:v>1.59</c:v>
                </c:pt>
                <c:pt idx="10" formatCode="0.000">
                  <c:v>1.63</c:v>
                </c:pt>
                <c:pt idx="12" formatCode="0.000">
                  <c:v>2.06</c:v>
                </c:pt>
                <c:pt idx="14" formatCode="0.000">
                  <c:v>1.73</c:v>
                </c:pt>
                <c:pt idx="17" formatCode="0.000">
                  <c:v>1.52</c:v>
                </c:pt>
                <c:pt idx="20" formatCode="0.000">
                  <c:v>1.76</c:v>
                </c:pt>
                <c:pt idx="23" formatCode="0.000">
                  <c:v>2.24</c:v>
                </c:pt>
                <c:pt idx="27" formatCode="0.000">
                  <c:v>1.59</c:v>
                </c:pt>
                <c:pt idx="31" formatCode="0.000">
                  <c:v>1.64</c:v>
                </c:pt>
                <c:pt idx="35" formatCode="0.000">
                  <c:v>1.5</c:v>
                </c:pt>
                <c:pt idx="39" formatCode="0.000">
                  <c:v>1.71</c:v>
                </c:pt>
                <c:pt idx="43" formatCode="0.000">
                  <c:v>1.39</c:v>
                </c:pt>
              </c:numCache>
            </c:numRef>
          </c:val>
        </c:ser>
        <c:ser>
          <c:idx val="54"/>
          <c:order val="23"/>
          <c:tx>
            <c:strRef>
              <c:f>'post rapa dfev1 lam only'!$CZ$5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only'!$CZ$6:$CZ$98</c:f>
              <c:numCache>
                <c:formatCode>General</c:formatCode>
                <c:ptCount val="93"/>
                <c:pt idx="41" formatCode="0.000">
                  <c:v>0.51</c:v>
                </c:pt>
                <c:pt idx="45" formatCode="0.000">
                  <c:v>0.53</c:v>
                </c:pt>
              </c:numCache>
            </c:numRef>
          </c:val>
        </c:ser>
        <c:ser>
          <c:idx val="62"/>
          <c:order val="24"/>
          <c:tx>
            <c:strRef>
              <c:f>'post rapa dfev1 lam only'!$DD$5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only'!$DD$6:$DD$98</c:f>
              <c:numCache>
                <c:formatCode>0.000</c:formatCode>
                <c:ptCount val="93"/>
                <c:pt idx="1">
                  <c:v>2.57</c:v>
                </c:pt>
                <c:pt idx="5">
                  <c:v>2.45</c:v>
                </c:pt>
                <c:pt idx="12">
                  <c:v>2.56</c:v>
                </c:pt>
                <c:pt idx="13">
                  <c:v>2.42</c:v>
                </c:pt>
                <c:pt idx="16">
                  <c:v>2.38</c:v>
                </c:pt>
                <c:pt idx="20">
                  <c:v>2.77</c:v>
                </c:pt>
                <c:pt idx="25">
                  <c:v>2.68</c:v>
                </c:pt>
                <c:pt idx="30">
                  <c:v>2.68</c:v>
                </c:pt>
                <c:pt idx="37">
                  <c:v>2.75</c:v>
                </c:pt>
                <c:pt idx="42">
                  <c:v>2.72</c:v>
                </c:pt>
              </c:numCache>
            </c:numRef>
          </c:val>
        </c:ser>
        <c:ser>
          <c:idx val="70"/>
          <c:order val="25"/>
          <c:tx>
            <c:strRef>
              <c:f>'post rapa dfev1 lam only'!$DH$5</c:f>
              <c:strCache>
                <c:ptCount val="1"/>
                <c:pt idx="0">
                  <c:v>FEV1</c:v>
                </c:pt>
              </c:strCache>
            </c:strRef>
          </c:tx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only'!$DH$6:$DH$98</c:f>
              <c:numCache>
                <c:formatCode>General</c:formatCode>
                <c:ptCount val="93"/>
              </c:numCache>
            </c:numRef>
          </c:val>
        </c:ser>
        <c:ser>
          <c:idx val="78"/>
          <c:order val="26"/>
          <c:tx>
            <c:strRef>
              <c:f>'post rapa dfev1 lam only'!$DL$5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only'!$DL$6:$DL$98</c:f>
              <c:numCache>
                <c:formatCode>General</c:formatCode>
                <c:ptCount val="93"/>
                <c:pt idx="19" formatCode="0.000">
                  <c:v>1.46</c:v>
                </c:pt>
                <c:pt idx="24" formatCode="0.000">
                  <c:v>1.68</c:v>
                </c:pt>
                <c:pt idx="28" formatCode="0.000">
                  <c:v>1.51</c:v>
                </c:pt>
                <c:pt idx="32" formatCode="0.000">
                  <c:v>1.41</c:v>
                </c:pt>
                <c:pt idx="36" formatCode="0.000">
                  <c:v>1.62</c:v>
                </c:pt>
                <c:pt idx="40" formatCode="0.000">
                  <c:v>1.65</c:v>
                </c:pt>
                <c:pt idx="45" formatCode="0.000">
                  <c:v>1.62</c:v>
                </c:pt>
              </c:numCache>
            </c:numRef>
          </c:val>
        </c:ser>
        <c:ser>
          <c:idx val="86"/>
          <c:order val="27"/>
          <c:tx>
            <c:strRef>
              <c:f>'post rapa dfev1 lam only'!$DP$5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only'!$DP$6:$DP$98</c:f>
              <c:numCache>
                <c:formatCode>General</c:formatCode>
                <c:ptCount val="93"/>
                <c:pt idx="29" formatCode="0.000">
                  <c:v>1.56</c:v>
                </c:pt>
                <c:pt idx="31" formatCode="0.000">
                  <c:v>1.77</c:v>
                </c:pt>
                <c:pt idx="40" formatCode="0.000">
                  <c:v>1.78</c:v>
                </c:pt>
                <c:pt idx="44" formatCode="0.000">
                  <c:v>1.76</c:v>
                </c:pt>
              </c:numCache>
            </c:numRef>
          </c:val>
        </c:ser>
        <c:ser>
          <c:idx val="94"/>
          <c:order val="28"/>
          <c:tx>
            <c:strRef>
              <c:f>'post rapa dfev1 lam only'!$DT$5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only'!$DT$6:$DT$98</c:f>
              <c:numCache>
                <c:formatCode>General</c:formatCode>
                <c:ptCount val="93"/>
                <c:pt idx="5" formatCode="0.000">
                  <c:v>0.91</c:v>
                </c:pt>
                <c:pt idx="8" formatCode="0.000">
                  <c:v>0.79</c:v>
                </c:pt>
                <c:pt idx="13" formatCode="0.000">
                  <c:v>0.76</c:v>
                </c:pt>
                <c:pt idx="16" formatCode="0.000">
                  <c:v>0.77</c:v>
                </c:pt>
                <c:pt idx="19" formatCode="0.000">
                  <c:v>0.7</c:v>
                </c:pt>
                <c:pt idx="22" formatCode="0.000">
                  <c:v>0.72</c:v>
                </c:pt>
                <c:pt idx="26" formatCode="0.000">
                  <c:v>0.73</c:v>
                </c:pt>
                <c:pt idx="30" formatCode="0.000">
                  <c:v>0.61</c:v>
                </c:pt>
                <c:pt idx="34" formatCode="0.000">
                  <c:v>0.65</c:v>
                </c:pt>
              </c:numCache>
            </c:numRef>
          </c:val>
        </c:ser>
        <c:ser>
          <c:idx val="102"/>
          <c:order val="29"/>
          <c:tx>
            <c:strRef>
              <c:f>'post rapa dfev1 lam only'!$DX$5</c:f>
              <c:strCache>
                <c:ptCount val="1"/>
                <c:pt idx="0">
                  <c:v>FEV1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</a:ln>
          </c:spPr>
          <c:marker>
            <c:symbol val="circle"/>
            <c:size val="2"/>
            <c:spPr>
              <a:solidFill>
                <a:sysClr val="windowText" lastClr="000000"/>
              </a:solidFill>
            </c:spPr>
          </c:marker>
          <c:cat>
            <c:numRef>
              <c:f>'post rapa dfev1 lam only'!$A$6:$A$98</c:f>
              <c:numCache>
                <c:formatCode>m/d/yyyy</c:formatCode>
                <c:ptCount val="93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'post rapa dfev1 lam only'!$DX$6:$DX$98</c:f>
              <c:numCache>
                <c:formatCode>General</c:formatCode>
                <c:ptCount val="93"/>
                <c:pt idx="33" formatCode="0.000">
                  <c:v>0.93</c:v>
                </c:pt>
                <c:pt idx="39" formatCode="0.000">
                  <c:v>1.07</c:v>
                </c:pt>
                <c:pt idx="45" formatCode="0.000">
                  <c:v>0.94</c:v>
                </c:pt>
              </c:numCache>
            </c:numRef>
          </c:val>
        </c:ser>
        <c:dLbls/>
        <c:marker val="1"/>
        <c:axId val="224946520"/>
        <c:axId val="224936264"/>
      </c:lineChart>
      <c:dateAx>
        <c:axId val="224946520"/>
        <c:scaling>
          <c:orientation val="minMax"/>
          <c:max val="42095.0"/>
        </c:scaling>
        <c:axPos val="b"/>
        <c:numFmt formatCode="mmmm/yy" sourceLinked="0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224936264"/>
        <c:crosses val="autoZero"/>
        <c:auto val="1"/>
        <c:lblOffset val="100"/>
        <c:baseTimeUnit val="months"/>
        <c:majorUnit val="6.0"/>
        <c:majorTimeUnit val="months"/>
      </c:dateAx>
      <c:valAx>
        <c:axId val="224936264"/>
        <c:scaling>
          <c:orientation val="minMax"/>
          <c:max val="4.0"/>
        </c:scaling>
        <c:delete val="1"/>
        <c:axPos val="l"/>
        <c:numFmt formatCode="0.0" sourceLinked="0"/>
        <c:tickLblPos val="nextTo"/>
        <c:crossAx val="224946520"/>
        <c:crosses val="autoZero"/>
        <c:crossBetween val="between"/>
      </c:valAx>
    </c:plotArea>
    <c:plotVisOnly val="1"/>
    <c:dispBlanksAs val="span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/>
      <c:lineChart>
        <c:grouping val="standard"/>
        <c:ser>
          <c:idx val="0"/>
          <c:order val="0"/>
          <c:spPr>
            <a:ln>
              <a:noFill/>
            </a:ln>
          </c:spPr>
          <c:marker>
            <c:symbol val="none"/>
          </c:marker>
          <c:cat>
            <c:numRef>
              <c:f>'mean rapa graph'!$DX$1:$DX$48</c:f>
              <c:numCache>
                <c:formatCode>m/d/yyyy</c:formatCode>
                <c:ptCount val="48"/>
                <c:pt idx="0">
                  <c:v>40634.0</c:v>
                </c:pt>
                <c:pt idx="1">
                  <c:v>40664.0</c:v>
                </c:pt>
                <c:pt idx="2">
                  <c:v>40695.0</c:v>
                </c:pt>
                <c:pt idx="3">
                  <c:v>40725.0</c:v>
                </c:pt>
                <c:pt idx="4">
                  <c:v>40756.0</c:v>
                </c:pt>
                <c:pt idx="5">
                  <c:v>40787.0</c:v>
                </c:pt>
                <c:pt idx="6">
                  <c:v>40817.0</c:v>
                </c:pt>
                <c:pt idx="7">
                  <c:v>40848.0</c:v>
                </c:pt>
                <c:pt idx="8">
                  <c:v>40878.0</c:v>
                </c:pt>
                <c:pt idx="9">
                  <c:v>40909.0</c:v>
                </c:pt>
                <c:pt idx="10">
                  <c:v>40940.0</c:v>
                </c:pt>
                <c:pt idx="11">
                  <c:v>40969.0</c:v>
                </c:pt>
                <c:pt idx="12">
                  <c:v>41000.0</c:v>
                </c:pt>
                <c:pt idx="13">
                  <c:v>41030.0</c:v>
                </c:pt>
                <c:pt idx="14">
                  <c:v>41061.0</c:v>
                </c:pt>
                <c:pt idx="15">
                  <c:v>41091.0</c:v>
                </c:pt>
                <c:pt idx="16">
                  <c:v>41122.0</c:v>
                </c:pt>
                <c:pt idx="17">
                  <c:v>41153.0</c:v>
                </c:pt>
                <c:pt idx="18">
                  <c:v>41183.0</c:v>
                </c:pt>
                <c:pt idx="19">
                  <c:v>41214.0</c:v>
                </c:pt>
                <c:pt idx="20">
                  <c:v>41244.0</c:v>
                </c:pt>
                <c:pt idx="21">
                  <c:v>41275.0</c:v>
                </c:pt>
                <c:pt idx="22">
                  <c:v>41306.0</c:v>
                </c:pt>
                <c:pt idx="23">
                  <c:v>41334.0</c:v>
                </c:pt>
                <c:pt idx="24">
                  <c:v>41365.0</c:v>
                </c:pt>
                <c:pt idx="25">
                  <c:v>41395.0</c:v>
                </c:pt>
                <c:pt idx="26">
                  <c:v>41426.0</c:v>
                </c:pt>
                <c:pt idx="27">
                  <c:v>41456.0</c:v>
                </c:pt>
                <c:pt idx="28">
                  <c:v>41487.0</c:v>
                </c:pt>
                <c:pt idx="29">
                  <c:v>41518.0</c:v>
                </c:pt>
                <c:pt idx="30">
                  <c:v>41548.0</c:v>
                </c:pt>
                <c:pt idx="31">
                  <c:v>41579.0</c:v>
                </c:pt>
                <c:pt idx="32">
                  <c:v>41609.0</c:v>
                </c:pt>
                <c:pt idx="33">
                  <c:v>41640.0</c:v>
                </c:pt>
                <c:pt idx="34">
                  <c:v>41671.0</c:v>
                </c:pt>
                <c:pt idx="35">
                  <c:v>41699.0</c:v>
                </c:pt>
                <c:pt idx="36">
                  <c:v>41730.0</c:v>
                </c:pt>
                <c:pt idx="37">
                  <c:v>41760.0</c:v>
                </c:pt>
                <c:pt idx="38">
                  <c:v>41791.0</c:v>
                </c:pt>
                <c:pt idx="39">
                  <c:v>41821.0</c:v>
                </c:pt>
                <c:pt idx="40">
                  <c:v>41852.0</c:v>
                </c:pt>
                <c:pt idx="41">
                  <c:v>41883.0</c:v>
                </c:pt>
                <c:pt idx="42">
                  <c:v>41913.0</c:v>
                </c:pt>
                <c:pt idx="43">
                  <c:v>41944.0</c:v>
                </c:pt>
                <c:pt idx="44" formatCode="dd\-mmm">
                  <c:v>41974.0</c:v>
                </c:pt>
                <c:pt idx="45">
                  <c:v>42005.0</c:v>
                </c:pt>
                <c:pt idx="46">
                  <c:v>42036.0</c:v>
                </c:pt>
                <c:pt idx="47">
                  <c:v>42064.0</c:v>
                </c:pt>
              </c:numCache>
            </c:numRef>
          </c:cat>
          <c:val>
            <c:numRef>
              <c:f>'mean rapa graph'!$DY$1:$DY$48</c:f>
              <c:numCache>
                <c:formatCode>General</c:formatCode>
                <c:ptCount val="48"/>
                <c:pt idx="0">
                  <c:v>1.073333333333333</c:v>
                </c:pt>
                <c:pt idx="1">
                  <c:v>1.6</c:v>
                </c:pt>
                <c:pt idx="2">
                  <c:v>0.95</c:v>
                </c:pt>
                <c:pt idx="3">
                  <c:v>1.13</c:v>
                </c:pt>
                <c:pt idx="4">
                  <c:v>1.16</c:v>
                </c:pt>
                <c:pt idx="5">
                  <c:v>1.718333333333333</c:v>
                </c:pt>
                <c:pt idx="6">
                  <c:v>1.425</c:v>
                </c:pt>
                <c:pt idx="7">
                  <c:v>0.44</c:v>
                </c:pt>
                <c:pt idx="9">
                  <c:v>1.34857142857143</c:v>
                </c:pt>
                <c:pt idx="10">
                  <c:v>0.735454545454546</c:v>
                </c:pt>
                <c:pt idx="11">
                  <c:v>0.57</c:v>
                </c:pt>
                <c:pt idx="12">
                  <c:v>1.54</c:v>
                </c:pt>
                <c:pt idx="13">
                  <c:v>1.5725</c:v>
                </c:pt>
                <c:pt idx="14">
                  <c:v>0.9725</c:v>
                </c:pt>
                <c:pt idx="15">
                  <c:v>1.335</c:v>
                </c:pt>
                <c:pt idx="16">
                  <c:v>1.72</c:v>
                </c:pt>
                <c:pt idx="17">
                  <c:v>1.256666666666667</c:v>
                </c:pt>
                <c:pt idx="18">
                  <c:v>1.435227126633813</c:v>
                </c:pt>
                <c:pt idx="19">
                  <c:v>1.3</c:v>
                </c:pt>
                <c:pt idx="20">
                  <c:v>2.265</c:v>
                </c:pt>
                <c:pt idx="21">
                  <c:v>1.536666666666667</c:v>
                </c:pt>
                <c:pt idx="22">
                  <c:v>0.54</c:v>
                </c:pt>
                <c:pt idx="23">
                  <c:v>1.535</c:v>
                </c:pt>
                <c:pt idx="24">
                  <c:v>1.3625</c:v>
                </c:pt>
                <c:pt idx="25">
                  <c:v>2.044485073426947</c:v>
                </c:pt>
                <c:pt idx="26">
                  <c:v>1.407513416815743</c:v>
                </c:pt>
                <c:pt idx="27">
                  <c:v>1.59</c:v>
                </c:pt>
                <c:pt idx="28">
                  <c:v>1.753333333333333</c:v>
                </c:pt>
                <c:pt idx="29">
                  <c:v>1.21341098197187</c:v>
                </c:pt>
                <c:pt idx="30">
                  <c:v>1.94982238369159</c:v>
                </c:pt>
                <c:pt idx="31">
                  <c:v>1.64</c:v>
                </c:pt>
                <c:pt idx="32">
                  <c:v>1.2</c:v>
                </c:pt>
                <c:pt idx="33">
                  <c:v>1.176212463378907</c:v>
                </c:pt>
                <c:pt idx="34">
                  <c:v>0.55</c:v>
                </c:pt>
                <c:pt idx="35">
                  <c:v>1.815092746400887</c:v>
                </c:pt>
                <c:pt idx="36">
                  <c:v>1.695649456926054</c:v>
                </c:pt>
                <c:pt idx="37">
                  <c:v>1.37857142857143</c:v>
                </c:pt>
                <c:pt idx="38">
                  <c:v>1.05</c:v>
                </c:pt>
                <c:pt idx="39">
                  <c:v>1.71</c:v>
                </c:pt>
                <c:pt idx="40">
                  <c:v>1.364388328820158</c:v>
                </c:pt>
                <c:pt idx="41">
                  <c:v>0.956666666666667</c:v>
                </c:pt>
                <c:pt idx="42">
                  <c:v>1.618</c:v>
                </c:pt>
                <c:pt idx="43">
                  <c:v>1.251333681228568</c:v>
                </c:pt>
                <c:pt idx="44">
                  <c:v>1.216666666666667</c:v>
                </c:pt>
                <c:pt idx="45">
                  <c:v>1.2225</c:v>
                </c:pt>
                <c:pt idx="46">
                  <c:v>1.403333333333333</c:v>
                </c:pt>
              </c:numCache>
            </c:numRef>
          </c:val>
        </c:ser>
        <c:dLbls/>
        <c:marker val="1"/>
        <c:axId val="367988936"/>
        <c:axId val="368033160"/>
      </c:lineChart>
      <c:dateAx>
        <c:axId val="367988936"/>
        <c:scaling>
          <c:orientation val="minMax"/>
        </c:scaling>
        <c:delete val="1"/>
        <c:axPos val="b"/>
        <c:numFmt formatCode="m/d/yyyy" sourceLinked="1"/>
        <c:majorTickMark val="none"/>
        <c:tickLblPos val="none"/>
        <c:crossAx val="368033160"/>
        <c:crosses val="autoZero"/>
        <c:auto val="1"/>
        <c:lblOffset val="100"/>
        <c:baseTimeUnit val="months"/>
      </c:dateAx>
      <c:valAx>
        <c:axId val="368033160"/>
        <c:scaling>
          <c:orientation val="minMax"/>
          <c:max val="4.0"/>
          <c:min val="0.0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txPr>
          <a:bodyPr/>
          <a:lstStyle/>
          <a:p>
            <a:pPr>
              <a:defRPr lang="en-GB"/>
            </a:pPr>
            <a:endParaRPr lang="en-US"/>
          </a:p>
        </c:txPr>
        <c:crossAx val="3679889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05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/>
      <c:lineChart>
        <c:grouping val="standard"/>
        <c:ser>
          <c:idx val="0"/>
          <c:order val="0"/>
          <c:marker>
            <c:symbol val="none"/>
          </c:marker>
          <c:cat>
            <c:numRef>
              <c:f>'pre rapa dFEV1 LAM only'!$EY$4:$EY$8</c:f>
              <c:numCache>
                <c:formatCode>m/d/yyyy</c:formatCode>
                <c:ptCount val="5"/>
                <c:pt idx="0">
                  <c:v>40634.0</c:v>
                </c:pt>
                <c:pt idx="1">
                  <c:v>41000.0</c:v>
                </c:pt>
                <c:pt idx="2">
                  <c:v>41365.0</c:v>
                </c:pt>
                <c:pt idx="3">
                  <c:v>41730.0</c:v>
                </c:pt>
                <c:pt idx="4">
                  <c:v>42095.0</c:v>
                </c:pt>
              </c:numCache>
            </c:numRef>
          </c:cat>
          <c:val>
            <c:numRef>
              <c:f>'pre rapa dFEV1 LAM only'!$EZ$4:$EZ$8</c:f>
              <c:numCache>
                <c:formatCode>General</c:formatCode>
                <c:ptCount val="5"/>
                <c:pt idx="0">
                  <c:v>1.935714285714285</c:v>
                </c:pt>
                <c:pt idx="1">
                  <c:v>1.861714285714285</c:v>
                </c:pt>
                <c:pt idx="2">
                  <c:v>1.787714285714286</c:v>
                </c:pt>
                <c:pt idx="3">
                  <c:v>1.713714285714285</c:v>
                </c:pt>
                <c:pt idx="4">
                  <c:v>1.639714285714285</c:v>
                </c:pt>
              </c:numCache>
            </c:numRef>
          </c:val>
        </c:ser>
        <c:ser>
          <c:idx val="1"/>
          <c:order val="1"/>
          <c:spPr>
            <a:ln w="63500" cap="sq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'pre rapa dFEV1 LAM only'!$EY$4:$EY$8</c:f>
              <c:numCache>
                <c:formatCode>m/d/yyyy</c:formatCode>
                <c:ptCount val="5"/>
                <c:pt idx="0">
                  <c:v>40634.0</c:v>
                </c:pt>
                <c:pt idx="1">
                  <c:v>41000.0</c:v>
                </c:pt>
                <c:pt idx="2">
                  <c:v>41365.0</c:v>
                </c:pt>
                <c:pt idx="3">
                  <c:v>41730.0</c:v>
                </c:pt>
                <c:pt idx="4">
                  <c:v>42095.0</c:v>
                </c:pt>
              </c:numCache>
            </c:numRef>
          </c:cat>
          <c:val>
            <c:numRef>
              <c:f>'pre rapa dFEV1 LAM only'!$FA$4:$FA$8</c:f>
              <c:numCache>
                <c:formatCode>General</c:formatCode>
                <c:ptCount val="5"/>
                <c:pt idx="0">
                  <c:v>1.935714285714285</c:v>
                </c:pt>
                <c:pt idx="1">
                  <c:v>1.861714285714285</c:v>
                </c:pt>
                <c:pt idx="2">
                  <c:v>1.787714285714286</c:v>
                </c:pt>
                <c:pt idx="3">
                  <c:v>1.713714285714285</c:v>
                </c:pt>
                <c:pt idx="4">
                  <c:v>1.639714285714285</c:v>
                </c:pt>
              </c:numCache>
            </c:numRef>
          </c:val>
        </c:ser>
        <c:dLbls/>
        <c:marker val="1"/>
        <c:axId val="367043544"/>
        <c:axId val="367593832"/>
      </c:lineChart>
      <c:dateAx>
        <c:axId val="367043544"/>
        <c:scaling>
          <c:orientation val="minMax"/>
        </c:scaling>
        <c:delete val="1"/>
        <c:axPos val="b"/>
        <c:numFmt formatCode="m/d/yyyy" sourceLinked="1"/>
        <c:majorTickMark val="none"/>
        <c:tickLblPos val="none"/>
        <c:crossAx val="367593832"/>
        <c:crosses val="autoZero"/>
        <c:auto val="1"/>
        <c:lblOffset val="100"/>
        <c:baseTimeUnit val="years"/>
      </c:dateAx>
      <c:valAx>
        <c:axId val="367593832"/>
        <c:scaling>
          <c:orientation val="minMax"/>
          <c:max val="4.0"/>
          <c:min val="0.0"/>
        </c:scaling>
        <c:delete val="1"/>
        <c:axPos val="l"/>
        <c:numFmt formatCode="General" sourceLinked="1"/>
        <c:majorTickMark val="none"/>
        <c:tickLblPos val="none"/>
        <c:crossAx val="367043544"/>
        <c:crossesAt val="40544.0"/>
        <c:crossBetween val="midCat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/>
      <c:lineChart>
        <c:grouping val="standard"/>
        <c:ser>
          <c:idx val="0"/>
          <c:order val="0"/>
          <c:marker>
            <c:symbol val="none"/>
          </c:marker>
          <c:cat>
            <c:numRef>
              <c:f>'mean rapa graph'!$EB$3:$EB$7</c:f>
              <c:numCache>
                <c:formatCode>m/d/yyyy</c:formatCode>
                <c:ptCount val="5"/>
                <c:pt idx="0">
                  <c:v>40634.0</c:v>
                </c:pt>
                <c:pt idx="1">
                  <c:v>41000.0</c:v>
                </c:pt>
                <c:pt idx="2">
                  <c:v>41365.0</c:v>
                </c:pt>
                <c:pt idx="3">
                  <c:v>41730.0</c:v>
                </c:pt>
                <c:pt idx="4">
                  <c:v>42095.0</c:v>
                </c:pt>
              </c:numCache>
            </c:numRef>
          </c:cat>
          <c:val>
            <c:numRef>
              <c:f>'mean rapa graph'!$EC$3:$EC$7</c:f>
              <c:numCache>
                <c:formatCode>General</c:formatCode>
                <c:ptCount val="5"/>
                <c:pt idx="0">
                  <c:v>1.2</c:v>
                </c:pt>
                <c:pt idx="1">
                  <c:v>1.193</c:v>
                </c:pt>
                <c:pt idx="2">
                  <c:v>1.186</c:v>
                </c:pt>
                <c:pt idx="3">
                  <c:v>1.179</c:v>
                </c:pt>
                <c:pt idx="4">
                  <c:v>1.172000000000001</c:v>
                </c:pt>
              </c:numCache>
            </c:numRef>
          </c:val>
        </c:ser>
        <c:ser>
          <c:idx val="1"/>
          <c:order val="1"/>
          <c:spPr>
            <a:ln w="635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'mean rapa graph'!$EB$3:$EB$7</c:f>
              <c:numCache>
                <c:formatCode>m/d/yyyy</c:formatCode>
                <c:ptCount val="5"/>
                <c:pt idx="0">
                  <c:v>40634.0</c:v>
                </c:pt>
                <c:pt idx="1">
                  <c:v>41000.0</c:v>
                </c:pt>
                <c:pt idx="2">
                  <c:v>41365.0</c:v>
                </c:pt>
                <c:pt idx="3">
                  <c:v>41730.0</c:v>
                </c:pt>
                <c:pt idx="4">
                  <c:v>42095.0</c:v>
                </c:pt>
              </c:numCache>
            </c:numRef>
          </c:cat>
          <c:val>
            <c:numRef>
              <c:f>'mean rapa graph'!$ED$3:$ED$7</c:f>
              <c:numCache>
                <c:formatCode>General</c:formatCode>
                <c:ptCount val="5"/>
                <c:pt idx="0">
                  <c:v>1.2</c:v>
                </c:pt>
                <c:pt idx="1">
                  <c:v>1.193</c:v>
                </c:pt>
                <c:pt idx="2">
                  <c:v>1.186</c:v>
                </c:pt>
                <c:pt idx="3">
                  <c:v>1.179</c:v>
                </c:pt>
                <c:pt idx="4">
                  <c:v>1.172000000000001</c:v>
                </c:pt>
              </c:numCache>
            </c:numRef>
          </c:val>
        </c:ser>
        <c:dLbls/>
        <c:marker val="1"/>
        <c:axId val="408575896"/>
        <c:axId val="408726088"/>
      </c:lineChart>
      <c:dateAx>
        <c:axId val="408575896"/>
        <c:scaling>
          <c:orientation val="minMax"/>
        </c:scaling>
        <c:delete val="1"/>
        <c:axPos val="b"/>
        <c:numFmt formatCode="m/d/yyyy" sourceLinked="1"/>
        <c:tickLblPos val="nextTo"/>
        <c:crossAx val="408726088"/>
        <c:crosses val="autoZero"/>
        <c:auto val="1"/>
        <c:lblOffset val="100"/>
        <c:baseTimeUnit val="years"/>
      </c:dateAx>
      <c:valAx>
        <c:axId val="408726088"/>
        <c:scaling>
          <c:orientation val="minMax"/>
          <c:max val="4.0"/>
          <c:min val="0.0"/>
        </c:scaling>
        <c:delete val="1"/>
        <c:axPos val="l"/>
        <c:numFmt formatCode="General" sourceLinked="1"/>
        <c:majorTickMark val="none"/>
        <c:tickLblPos val="none"/>
        <c:crossAx val="408575896"/>
        <c:crossesAt val="40544.0"/>
        <c:crossBetween val="midCat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/>
      <c:barChart>
        <c:barDir val="bar"/>
        <c:grouping val="clustered"/>
        <c:ser>
          <c:idx val="0"/>
          <c:order val="0"/>
          <c:spPr>
            <a:solidFill>
              <a:schemeClr val="tx1"/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c:spPr>
          <c:val>
            <c:numRef>
              <c:f>'SJ sirol pfts'!$AP$4:$AP$49</c:f>
              <c:numCache>
                <c:formatCode>General</c:formatCode>
                <c:ptCount val="46"/>
                <c:pt idx="0">
                  <c:v>-142.0</c:v>
                </c:pt>
                <c:pt idx="1">
                  <c:v>-102.0</c:v>
                </c:pt>
                <c:pt idx="2">
                  <c:v>-95.0</c:v>
                </c:pt>
                <c:pt idx="3">
                  <c:v>-61.0</c:v>
                </c:pt>
                <c:pt idx="4">
                  <c:v>-58.0</c:v>
                </c:pt>
                <c:pt idx="5">
                  <c:v>-52.0</c:v>
                </c:pt>
                <c:pt idx="6">
                  <c:v>-46.0</c:v>
                </c:pt>
                <c:pt idx="7">
                  <c:v>-45.0</c:v>
                </c:pt>
                <c:pt idx="8">
                  <c:v>-43.0</c:v>
                </c:pt>
                <c:pt idx="9">
                  <c:v>-34.0</c:v>
                </c:pt>
                <c:pt idx="10">
                  <c:v>-31.0</c:v>
                </c:pt>
                <c:pt idx="11">
                  <c:v>-30.0</c:v>
                </c:pt>
                <c:pt idx="12">
                  <c:v>-30.0</c:v>
                </c:pt>
                <c:pt idx="13">
                  <c:v>-29.0</c:v>
                </c:pt>
                <c:pt idx="14">
                  <c:v>-24.0</c:v>
                </c:pt>
                <c:pt idx="15">
                  <c:v>-23.0</c:v>
                </c:pt>
                <c:pt idx="16">
                  <c:v>-22.0</c:v>
                </c:pt>
                <c:pt idx="17">
                  <c:v>-11.0</c:v>
                </c:pt>
                <c:pt idx="18">
                  <c:v>-10.0</c:v>
                </c:pt>
                <c:pt idx="19">
                  <c:v>-10.0</c:v>
                </c:pt>
                <c:pt idx="20">
                  <c:v>-5.0</c:v>
                </c:pt>
                <c:pt idx="21">
                  <c:v>-3.0</c:v>
                </c:pt>
                <c:pt idx="22">
                  <c:v>-1.0</c:v>
                </c:pt>
                <c:pt idx="23">
                  <c:v>0.0</c:v>
                </c:pt>
                <c:pt idx="24">
                  <c:v>12.0</c:v>
                </c:pt>
                <c:pt idx="25">
                  <c:v>17.0</c:v>
                </c:pt>
                <c:pt idx="26">
                  <c:v>17.0</c:v>
                </c:pt>
                <c:pt idx="27">
                  <c:v>26.0</c:v>
                </c:pt>
                <c:pt idx="28">
                  <c:v>30.0</c:v>
                </c:pt>
                <c:pt idx="29">
                  <c:v>31.0</c:v>
                </c:pt>
                <c:pt idx="30">
                  <c:v>33.0</c:v>
                </c:pt>
                <c:pt idx="31">
                  <c:v>37.0</c:v>
                </c:pt>
                <c:pt idx="32">
                  <c:v>41.0</c:v>
                </c:pt>
                <c:pt idx="33">
                  <c:v>46.0</c:v>
                </c:pt>
                <c:pt idx="34">
                  <c:v>50.0</c:v>
                </c:pt>
                <c:pt idx="35">
                  <c:v>56.0</c:v>
                </c:pt>
                <c:pt idx="36">
                  <c:v>58.0</c:v>
                </c:pt>
                <c:pt idx="37">
                  <c:v>63.0</c:v>
                </c:pt>
                <c:pt idx="38">
                  <c:v>74.0</c:v>
                </c:pt>
                <c:pt idx="39">
                  <c:v>110.0</c:v>
                </c:pt>
                <c:pt idx="40">
                  <c:v>117.0</c:v>
                </c:pt>
                <c:pt idx="41">
                  <c:v>124.0</c:v>
                </c:pt>
                <c:pt idx="42">
                  <c:v>132.0</c:v>
                </c:pt>
                <c:pt idx="43">
                  <c:v>157.0</c:v>
                </c:pt>
                <c:pt idx="44">
                  <c:v>161.0</c:v>
                </c:pt>
                <c:pt idx="45">
                  <c:v>254.0</c:v>
                </c:pt>
              </c:numCache>
            </c:numRef>
          </c:val>
        </c:ser>
        <c:dLbls/>
        <c:gapWidth val="70"/>
        <c:axId val="408102648"/>
        <c:axId val="408099704"/>
      </c:barChart>
      <c:catAx>
        <c:axId val="408102648"/>
        <c:scaling>
          <c:orientation val="minMax"/>
        </c:scaling>
        <c:delete val="1"/>
        <c:axPos val="l"/>
        <c:majorTickMark val="none"/>
        <c:tickLblPos val="nextTo"/>
        <c:crossAx val="408099704"/>
        <c:crosses val="autoZero"/>
        <c:auto val="1"/>
        <c:lblAlgn val="ctr"/>
        <c:lblOffset val="100"/>
      </c:catAx>
      <c:valAx>
        <c:axId val="408099704"/>
        <c:scaling>
          <c:orientation val="minMax"/>
          <c:max val="260.0"/>
          <c:min val="-150.0"/>
        </c:scaling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500"/>
            </a:pPr>
            <a:endParaRPr lang="en-US"/>
          </a:p>
        </c:txPr>
        <c:crossAx val="408102648"/>
        <c:crosses val="autoZero"/>
        <c:crossBetween val="between"/>
        <c:majorUnit val="50.0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6223B-EE1E-4D7B-9733-73562DD915D4}" type="datetimeFigureOut">
              <a:rPr lang="en-GB" smtClean="0"/>
              <a:pPr/>
              <a:t>10/26/19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CE49F-3E26-4E48-BC8B-72BA2A10B19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751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5796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962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825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292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5979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5930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353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38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31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27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367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299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647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123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CE49F-3E26-4E48-BC8B-72BA2A10B19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754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A9276-0E46-4872-8F29-D6140386E4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82D4C-6D99-4D67-BFF6-21CAA9D7F63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9057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005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7529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869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197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9689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6658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914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6CEA6-101F-41C6-A02B-28E81FF6AF7B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086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7669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10/26/19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33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72CB4-F438-4813-8BF6-BE6C23998A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A1CE1-3773-4DCE-92A3-31DDEE45D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DCFA1-461F-4A73-8C30-04ADF15A3C6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A668D-3562-4BA8-ACFA-7FC48B7A883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D40AC-13B5-46D8-9ACD-D7B2A21F2C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718-3E7B-4AA4-AAEF-6755A82AEA6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F6402-A8D3-4F2A-9D86-F1208BF79DF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BB0A1C3-7AB6-47CD-8BB3-6659C838847C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12075" y="6113463"/>
            <a:ext cx="1411288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21A289F-B770-440D-A78A-4F291FACD2D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10/26/19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C97AAE-24CE-40AC-835C-31489BDCA7A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356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chart" Target="../charts/chart4.xml"/><Relationship Id="rId8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gif"/><Relationship Id="rId14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chart" Target="../charts/chart6.xm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6" Type="http://schemas.openxmlformats.org/officeDocument/2006/relationships/image" Target="../media/image6.jpe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9084" y="3878058"/>
            <a:ext cx="7772400" cy="1143000"/>
          </a:xfrm>
        </p:spPr>
        <p:txBody>
          <a:bodyPr/>
          <a:lstStyle/>
          <a:p>
            <a:r>
              <a:rPr lang="en-GB" sz="3600" dirty="0">
                <a:latin typeface="Verdana" pitchFamily="34" charset="0"/>
              </a:rPr>
              <a:t>Simon Johnson</a:t>
            </a:r>
            <a:endParaRPr lang="en-GB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8769" y="1905000"/>
            <a:ext cx="7718961" cy="1752600"/>
          </a:xfrm>
        </p:spPr>
        <p:txBody>
          <a:bodyPr/>
          <a:lstStyle/>
          <a:p>
            <a:r>
              <a:rPr lang="en-GB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LAM: symptoms, screening, assessment and treatment</a:t>
            </a:r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8" name="Group 17"/>
          <p:cNvGrpSpPr/>
          <p:nvPr/>
        </p:nvGrpSpPr>
        <p:grpSpPr>
          <a:xfrm>
            <a:off x="40945" y="5513694"/>
            <a:ext cx="2060812" cy="1317009"/>
            <a:chOff x="37235219" y="627321"/>
            <a:chExt cx="4284921" cy="3253562"/>
          </a:xfrm>
        </p:grpSpPr>
        <p:grpSp>
          <p:nvGrpSpPr>
            <p:cNvPr id="19" name="Group 120"/>
            <p:cNvGrpSpPr/>
            <p:nvPr/>
          </p:nvGrpSpPr>
          <p:grpSpPr>
            <a:xfrm>
              <a:off x="37260723" y="640722"/>
              <a:ext cx="4216886" cy="3240161"/>
              <a:chOff x="-58571" y="-8468"/>
              <a:chExt cx="8743562" cy="6866468"/>
            </a:xfrm>
          </p:grpSpPr>
          <p:pic>
            <p:nvPicPr>
              <p:cNvPr id="21" name="Picture 9" descr="LAM HRCT.bmp"/>
              <p:cNvPicPr>
                <a:picLocks noChangeAspect="1"/>
              </p:cNvPicPr>
              <p:nvPr/>
            </p:nvPicPr>
            <p:blipFill>
              <a:blip r:embed="rId5" cstate="print">
                <a:lum bright="56000" contrast="-12000"/>
              </a:blip>
              <a:srcRect l="24783" t="30132" r="24490" b="29813"/>
              <a:stretch>
                <a:fillRect/>
              </a:stretch>
            </p:blipFill>
            <p:spPr bwMode="auto">
              <a:xfrm>
                <a:off x="0" y="0"/>
                <a:ext cx="8684991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"/>
              <p:cNvSpPr txBox="1">
                <a:spLocks noChangeArrowheads="1"/>
              </p:cNvSpPr>
              <p:nvPr/>
            </p:nvSpPr>
            <p:spPr>
              <a:xfrm>
                <a:off x="441691" y="4767445"/>
                <a:ext cx="7772402" cy="1143001"/>
              </a:xfrm>
              <a:prstGeom prst="rect">
                <a:avLst/>
              </a:prstGeom>
            </p:spPr>
            <p:txBody>
              <a:bodyPr/>
              <a:lstStyle/>
              <a:p>
                <a:pPr algn="ctr" fontAlgn="auto">
                  <a:spcAft>
                    <a:spcPts val="0"/>
                  </a:spcAft>
                  <a:defRPr/>
                </a:pPr>
                <a:r>
                  <a:rPr lang="en-GB" sz="900" dirty="0">
                    <a:solidFill>
                      <a:schemeClr val="accent2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National Centre for Lymphangioleiomyomatosis</a:t>
                </a:r>
              </a:p>
            </p:txBody>
          </p:sp>
          <p:sp>
            <p:nvSpPr>
              <p:cNvPr id="23" name="TextBox 6"/>
              <p:cNvSpPr txBox="1">
                <a:spLocks noChangeArrowheads="1"/>
              </p:cNvSpPr>
              <p:nvPr/>
            </p:nvSpPr>
            <p:spPr bwMode="auto">
              <a:xfrm>
                <a:off x="4672596" y="-8468"/>
                <a:ext cx="3986368" cy="4994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800" b="1" i="1" dirty="0">
                    <a:solidFill>
                      <a:srgbClr val="0066CC"/>
                    </a:solidFill>
                    <a:latin typeface="Calibri" pitchFamily="34" charset="0"/>
                    <a:cs typeface="Times New Roman" pitchFamily="18" charset="0"/>
                  </a:rPr>
                  <a:t>National Commissioning Group</a:t>
                </a:r>
                <a:br>
                  <a:rPr lang="en-GB" sz="800" b="1" i="1" dirty="0">
                    <a:solidFill>
                      <a:srgbClr val="0066CC"/>
                    </a:solidFill>
                    <a:latin typeface="Calibri" pitchFamily="34" charset="0"/>
                    <a:cs typeface="Times New Roman" pitchFamily="18" charset="0"/>
                  </a:rPr>
                </a:br>
                <a:r>
                  <a:rPr lang="en-GB" sz="800" b="1" i="1" dirty="0">
                    <a:solidFill>
                      <a:srgbClr val="0066CC"/>
                    </a:solidFill>
                    <a:latin typeface="Calibri" pitchFamily="34" charset="0"/>
                    <a:cs typeface="Times New Roman" pitchFamily="18" charset="0"/>
                  </a:rPr>
                  <a:t>For Highly Specialised Services</a:t>
                </a:r>
              </a:p>
              <a:p>
                <a:pPr algn="r"/>
                <a:endParaRPr lang="en-GB" sz="800" b="1" i="1" dirty="0">
                  <a:solidFill>
                    <a:srgbClr val="0066CC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grpSp>
            <p:nvGrpSpPr>
              <p:cNvPr id="24" name="Group 16"/>
              <p:cNvGrpSpPr>
                <a:grpSpLocks/>
              </p:cNvGrpSpPr>
              <p:nvPr/>
            </p:nvGrpSpPr>
            <p:grpSpPr bwMode="auto">
              <a:xfrm>
                <a:off x="-58571" y="214256"/>
                <a:ext cx="3461618" cy="3196629"/>
                <a:chOff x="-58567" y="6246363"/>
                <a:chExt cx="3460792" cy="3198532"/>
              </a:xfrm>
            </p:grpSpPr>
            <p:sp>
              <p:nvSpPr>
                <p:cNvPr id="25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-58567" y="6381633"/>
                  <a:ext cx="3460792" cy="30632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GB" sz="800" b="1" i="1" dirty="0">
                      <a:solidFill>
                        <a:srgbClr val="0066CC"/>
                      </a:solidFill>
                      <a:latin typeface="Calibri" pitchFamily="34" charset="0"/>
                      <a:cs typeface="Times New Roman" pitchFamily="18" charset="0"/>
                    </a:rPr>
                    <a:t>Nottingham University Hospitals</a:t>
                  </a:r>
                  <a:br>
                    <a:rPr lang="en-GB" sz="800" b="1" i="1" dirty="0">
                      <a:solidFill>
                        <a:srgbClr val="0066CC"/>
                      </a:solidFill>
                      <a:latin typeface="Calibri" pitchFamily="34" charset="0"/>
                      <a:cs typeface="Times New Roman" pitchFamily="18" charset="0"/>
                    </a:rPr>
                  </a:br>
                  <a:r>
                    <a:rPr lang="en-GB" sz="800" b="1" i="1" dirty="0">
                      <a:solidFill>
                        <a:srgbClr val="0066CC"/>
                      </a:solidFill>
                      <a:latin typeface="Calibri" pitchFamily="34" charset="0"/>
                      <a:cs typeface="Times New Roman" pitchFamily="18" charset="0"/>
                    </a:rPr>
                    <a:t>NHS Trust</a:t>
                  </a:r>
                  <a:endParaRPr lang="en-GB" sz="800" dirty="0">
                    <a:latin typeface="Verdana" pitchFamily="34" charset="0"/>
                    <a:ea typeface="SimSun" pitchFamily="2" charset="-122"/>
                    <a:cs typeface="Times New Roman" pitchFamily="18" charset="0"/>
                  </a:endParaRPr>
                </a:p>
              </p:txBody>
            </p:sp>
            <p:pic>
              <p:nvPicPr>
                <p:cNvPr id="26" name="Picture 2" descr="http://www.ncg.nhs.uk/NHS%20RGB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69423" y="6246363"/>
                  <a:ext cx="628701" cy="247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0" name="Frame 19"/>
            <p:cNvSpPr/>
            <p:nvPr/>
          </p:nvSpPr>
          <p:spPr bwMode="auto">
            <a:xfrm>
              <a:off x="37235219" y="627321"/>
              <a:ext cx="4284921" cy="3242929"/>
            </a:xfrm>
            <a:prstGeom prst="frame">
              <a:avLst>
                <a:gd name="adj1" fmla="val 275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2085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9736" y="5676735"/>
            <a:ext cx="16002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GB" dirty="0" smtClean="0">
                <a:solidFill>
                  <a:srgbClr val="7030A0"/>
                </a:solidFill>
                <a:latin typeface="Verdana" pitchFamily="34" charset="0"/>
              </a:rPr>
              <a:t>Pneumothorax (collapsed lung)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4381500" cy="4114800"/>
          </a:xfrm>
        </p:spPr>
        <p:txBody>
          <a:bodyPr/>
          <a:lstStyle/>
          <a:p>
            <a:r>
              <a:rPr lang="en-GB" sz="2800">
                <a:latin typeface="Verdana" pitchFamily="34" charset="0"/>
              </a:rPr>
              <a:t>cysts can leak air causing pneumothorax</a:t>
            </a:r>
          </a:p>
          <a:p>
            <a:endParaRPr lang="en-GB" sz="2800">
              <a:latin typeface="Verdana" pitchFamily="34" charset="0"/>
            </a:endParaRPr>
          </a:p>
          <a:p>
            <a:r>
              <a:rPr lang="en-GB" sz="2800">
                <a:latin typeface="Verdana" pitchFamily="34" charset="0"/>
              </a:rPr>
              <a:t>pneumothorax in LAM can be difficult to treat</a:t>
            </a:r>
          </a:p>
        </p:txBody>
      </p:sp>
      <p:grpSp>
        <p:nvGrpSpPr>
          <p:cNvPr id="10255" name="Group 15"/>
          <p:cNvGrpSpPr>
            <a:grpSpLocks/>
          </p:cNvGrpSpPr>
          <p:nvPr/>
        </p:nvGrpSpPr>
        <p:grpSpPr bwMode="auto">
          <a:xfrm>
            <a:off x="41275" y="2093913"/>
            <a:ext cx="4359275" cy="3332162"/>
            <a:chOff x="2978" y="1151"/>
            <a:chExt cx="2746" cy="2099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r="11928"/>
            <a:stretch>
              <a:fillRect/>
            </a:stretch>
          </p:blipFill>
          <p:spPr bwMode="auto">
            <a:xfrm>
              <a:off x="2978" y="1151"/>
              <a:ext cx="2746" cy="2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5338" y="2565"/>
              <a:ext cx="35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latin typeface="Arial" charset="0"/>
                </a:rPr>
                <a:t>heart</a:t>
              </a:r>
              <a:endParaRPr lang="en-GB" sz="2400"/>
            </a:p>
          </p:txBody>
        </p:sp>
      </p:grp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 b="7906"/>
          <a:stretch>
            <a:fillRect/>
          </a:stretch>
        </p:blipFill>
        <p:spPr bwMode="auto">
          <a:xfrm>
            <a:off x="4578350" y="1885950"/>
            <a:ext cx="4475163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256" name="Group 16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10257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58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272" name="Group 32"/>
          <p:cNvGrpSpPr>
            <a:grpSpLocks/>
          </p:cNvGrpSpPr>
          <p:nvPr/>
        </p:nvGrpSpPr>
        <p:grpSpPr bwMode="auto">
          <a:xfrm>
            <a:off x="114300" y="2686050"/>
            <a:ext cx="1854200" cy="3657600"/>
            <a:chOff x="72" y="1704"/>
            <a:chExt cx="1168" cy="2304"/>
          </a:xfrm>
        </p:grpSpPr>
        <p:grpSp>
          <p:nvGrpSpPr>
            <p:cNvPr id="10261" name="Group 21"/>
            <p:cNvGrpSpPr>
              <a:grpSpLocks/>
            </p:cNvGrpSpPr>
            <p:nvPr/>
          </p:nvGrpSpPr>
          <p:grpSpPr bwMode="auto">
            <a:xfrm>
              <a:off x="390" y="1704"/>
              <a:ext cx="850" cy="1888"/>
              <a:chOff x="390" y="1704"/>
              <a:chExt cx="850" cy="1888"/>
            </a:xfrm>
          </p:grpSpPr>
          <p:sp>
            <p:nvSpPr>
              <p:cNvPr id="10259" name="Freeform 19"/>
              <p:cNvSpPr>
                <a:spLocks/>
              </p:cNvSpPr>
              <p:nvPr/>
            </p:nvSpPr>
            <p:spPr bwMode="auto">
              <a:xfrm>
                <a:off x="390" y="1704"/>
                <a:ext cx="822" cy="1860"/>
              </a:xfrm>
              <a:custGeom>
                <a:avLst/>
                <a:gdLst/>
                <a:ahLst/>
                <a:cxnLst>
                  <a:cxn ang="0">
                    <a:pos x="822" y="0"/>
                  </a:cxn>
                  <a:cxn ang="0">
                    <a:pos x="666" y="180"/>
                  </a:cxn>
                  <a:cxn ang="0">
                    <a:pos x="522" y="492"/>
                  </a:cxn>
                  <a:cxn ang="0">
                    <a:pos x="414" y="900"/>
                  </a:cxn>
                  <a:cxn ang="0">
                    <a:pos x="390" y="1212"/>
                  </a:cxn>
                  <a:cxn ang="0">
                    <a:pos x="306" y="1356"/>
                  </a:cxn>
                  <a:cxn ang="0">
                    <a:pos x="126" y="1404"/>
                  </a:cxn>
                  <a:cxn ang="0">
                    <a:pos x="18" y="1656"/>
                  </a:cxn>
                  <a:cxn ang="0">
                    <a:pos x="18" y="1740"/>
                  </a:cxn>
                  <a:cxn ang="0">
                    <a:pos x="18" y="1860"/>
                  </a:cxn>
                </a:cxnLst>
                <a:rect l="0" t="0" r="r" b="b"/>
                <a:pathLst>
                  <a:path w="822" h="1860">
                    <a:moveTo>
                      <a:pt x="822" y="0"/>
                    </a:moveTo>
                    <a:cubicBezTo>
                      <a:pt x="769" y="49"/>
                      <a:pt x="716" y="98"/>
                      <a:pt x="666" y="180"/>
                    </a:cubicBezTo>
                    <a:cubicBezTo>
                      <a:pt x="616" y="262"/>
                      <a:pt x="564" y="372"/>
                      <a:pt x="522" y="492"/>
                    </a:cubicBezTo>
                    <a:cubicBezTo>
                      <a:pt x="480" y="612"/>
                      <a:pt x="436" y="780"/>
                      <a:pt x="414" y="900"/>
                    </a:cubicBezTo>
                    <a:cubicBezTo>
                      <a:pt x="392" y="1020"/>
                      <a:pt x="408" y="1136"/>
                      <a:pt x="390" y="1212"/>
                    </a:cubicBezTo>
                    <a:cubicBezTo>
                      <a:pt x="372" y="1288"/>
                      <a:pt x="350" y="1324"/>
                      <a:pt x="306" y="1356"/>
                    </a:cubicBezTo>
                    <a:cubicBezTo>
                      <a:pt x="262" y="1388"/>
                      <a:pt x="174" y="1354"/>
                      <a:pt x="126" y="1404"/>
                    </a:cubicBezTo>
                    <a:cubicBezTo>
                      <a:pt x="78" y="1454"/>
                      <a:pt x="36" y="1600"/>
                      <a:pt x="18" y="1656"/>
                    </a:cubicBezTo>
                    <a:cubicBezTo>
                      <a:pt x="0" y="1712"/>
                      <a:pt x="18" y="1706"/>
                      <a:pt x="18" y="1740"/>
                    </a:cubicBezTo>
                    <a:cubicBezTo>
                      <a:pt x="18" y="1774"/>
                      <a:pt x="20" y="1842"/>
                      <a:pt x="18" y="186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60" name="Freeform 20"/>
              <p:cNvSpPr>
                <a:spLocks/>
              </p:cNvSpPr>
              <p:nvPr/>
            </p:nvSpPr>
            <p:spPr bwMode="auto">
              <a:xfrm>
                <a:off x="418" y="1732"/>
                <a:ext cx="822" cy="1860"/>
              </a:xfrm>
              <a:custGeom>
                <a:avLst/>
                <a:gdLst/>
                <a:ahLst/>
                <a:cxnLst>
                  <a:cxn ang="0">
                    <a:pos x="822" y="0"/>
                  </a:cxn>
                  <a:cxn ang="0">
                    <a:pos x="666" y="180"/>
                  </a:cxn>
                  <a:cxn ang="0">
                    <a:pos x="522" y="492"/>
                  </a:cxn>
                  <a:cxn ang="0">
                    <a:pos x="414" y="900"/>
                  </a:cxn>
                  <a:cxn ang="0">
                    <a:pos x="390" y="1212"/>
                  </a:cxn>
                  <a:cxn ang="0">
                    <a:pos x="306" y="1356"/>
                  </a:cxn>
                  <a:cxn ang="0">
                    <a:pos x="126" y="1404"/>
                  </a:cxn>
                  <a:cxn ang="0">
                    <a:pos x="18" y="1656"/>
                  </a:cxn>
                  <a:cxn ang="0">
                    <a:pos x="18" y="1740"/>
                  </a:cxn>
                  <a:cxn ang="0">
                    <a:pos x="18" y="1860"/>
                  </a:cxn>
                </a:cxnLst>
                <a:rect l="0" t="0" r="r" b="b"/>
                <a:pathLst>
                  <a:path w="822" h="1860">
                    <a:moveTo>
                      <a:pt x="822" y="0"/>
                    </a:moveTo>
                    <a:cubicBezTo>
                      <a:pt x="769" y="49"/>
                      <a:pt x="716" y="98"/>
                      <a:pt x="666" y="180"/>
                    </a:cubicBezTo>
                    <a:cubicBezTo>
                      <a:pt x="616" y="262"/>
                      <a:pt x="564" y="372"/>
                      <a:pt x="522" y="492"/>
                    </a:cubicBezTo>
                    <a:cubicBezTo>
                      <a:pt x="480" y="612"/>
                      <a:pt x="436" y="780"/>
                      <a:pt x="414" y="900"/>
                    </a:cubicBezTo>
                    <a:cubicBezTo>
                      <a:pt x="392" y="1020"/>
                      <a:pt x="408" y="1136"/>
                      <a:pt x="390" y="1212"/>
                    </a:cubicBezTo>
                    <a:cubicBezTo>
                      <a:pt x="372" y="1288"/>
                      <a:pt x="350" y="1324"/>
                      <a:pt x="306" y="1356"/>
                    </a:cubicBezTo>
                    <a:cubicBezTo>
                      <a:pt x="262" y="1388"/>
                      <a:pt x="174" y="1354"/>
                      <a:pt x="126" y="1404"/>
                    </a:cubicBezTo>
                    <a:cubicBezTo>
                      <a:pt x="78" y="1454"/>
                      <a:pt x="36" y="1600"/>
                      <a:pt x="18" y="1656"/>
                    </a:cubicBezTo>
                    <a:cubicBezTo>
                      <a:pt x="0" y="1712"/>
                      <a:pt x="18" y="1706"/>
                      <a:pt x="18" y="1740"/>
                    </a:cubicBezTo>
                    <a:cubicBezTo>
                      <a:pt x="18" y="1774"/>
                      <a:pt x="20" y="1842"/>
                      <a:pt x="18" y="186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262" name="Rectangle 22"/>
            <p:cNvSpPr>
              <a:spLocks noChangeArrowheads="1"/>
            </p:cNvSpPr>
            <p:nvPr/>
          </p:nvSpPr>
          <p:spPr bwMode="auto">
            <a:xfrm>
              <a:off x="72" y="3384"/>
              <a:ext cx="696" cy="624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8" name="Rectangle 28" descr="Light upward diagonal"/>
            <p:cNvSpPr>
              <a:spLocks noChangeArrowheads="1"/>
            </p:cNvSpPr>
            <p:nvPr/>
          </p:nvSpPr>
          <p:spPr bwMode="auto">
            <a:xfrm>
              <a:off x="72" y="3744"/>
              <a:ext cx="696" cy="264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7" name="Rectangle 27"/>
            <p:cNvSpPr>
              <a:spLocks noChangeArrowheads="1"/>
            </p:cNvSpPr>
            <p:nvPr/>
          </p:nvSpPr>
          <p:spPr bwMode="auto">
            <a:xfrm>
              <a:off x="384" y="3396"/>
              <a:ext cx="72" cy="492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647700" y="6191250"/>
            <a:ext cx="88900" cy="889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760413" y="6113463"/>
            <a:ext cx="88900" cy="889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71" name="Oval 31"/>
          <p:cNvSpPr>
            <a:spLocks noChangeArrowheads="1"/>
          </p:cNvSpPr>
          <p:nvPr/>
        </p:nvSpPr>
        <p:spPr bwMode="auto">
          <a:xfrm>
            <a:off x="769938" y="5980113"/>
            <a:ext cx="88900" cy="889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3" name="Picture 11" descr="Final Option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7832" y="6099642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p" autoUpdateAnimBg="0"/>
      <p:bldP spid="10269" grpId="0" animBg="1"/>
      <p:bldP spid="10270" grpId="0" animBg="1"/>
      <p:bldP spid="102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Verdana" pitchFamily="34" charset="0"/>
              </a:rPr>
              <a:t>Chylous effusion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4114800" cy="4114800"/>
          </a:xfrm>
        </p:spPr>
        <p:txBody>
          <a:bodyPr/>
          <a:lstStyle/>
          <a:p>
            <a:r>
              <a:rPr lang="en-GB">
                <a:latin typeface="Verdana" pitchFamily="34" charset="0"/>
              </a:rPr>
              <a:t>LAM cells can block lymph flow</a:t>
            </a:r>
          </a:p>
          <a:p>
            <a:endParaRPr lang="en-GB">
              <a:latin typeface="Verdana" pitchFamily="34" charset="0"/>
            </a:endParaRPr>
          </a:p>
          <a:p>
            <a:r>
              <a:rPr lang="en-GB">
                <a:latin typeface="Verdana" pitchFamily="34" charset="0"/>
              </a:rPr>
              <a:t>in the lung and other lymph channels 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588" y="1933046"/>
            <a:ext cx="436721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278" name="Group 1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11279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280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11" descr="Final Option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Verdana" pitchFamily="34" charset="0"/>
              </a:rPr>
              <a:t>Abdominal LAM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3981450" cy="4114800"/>
          </a:xfrm>
        </p:spPr>
        <p:txBody>
          <a:bodyPr/>
          <a:lstStyle/>
          <a:p>
            <a:r>
              <a:rPr lang="en-GB" sz="2800" dirty="0">
                <a:latin typeface="Verdana" pitchFamily="34" charset="0"/>
              </a:rPr>
              <a:t>2/3 have enlarged abdominal </a:t>
            </a:r>
            <a:r>
              <a:rPr lang="en-GB" sz="2800" dirty="0" smtClean="0">
                <a:latin typeface="Verdana" pitchFamily="34" charset="0"/>
              </a:rPr>
              <a:t>lymphatics</a:t>
            </a:r>
          </a:p>
          <a:p>
            <a:endParaRPr lang="en-GB" sz="2800" dirty="0">
              <a:latin typeface="Verdana" pitchFamily="34" charset="0"/>
            </a:endParaRPr>
          </a:p>
          <a:p>
            <a:r>
              <a:rPr lang="en-GB" sz="2800" dirty="0">
                <a:latin typeface="Verdana" pitchFamily="34" charset="0"/>
              </a:rPr>
              <a:t>most don’t cause </a:t>
            </a:r>
            <a:r>
              <a:rPr lang="en-GB" sz="2800" dirty="0" smtClean="0">
                <a:latin typeface="Verdana" pitchFamily="34" charset="0"/>
              </a:rPr>
              <a:t>symptoms</a:t>
            </a:r>
          </a:p>
          <a:p>
            <a:endParaRPr lang="en-GB" sz="2800" dirty="0">
              <a:latin typeface="Verdana" pitchFamily="34" charset="0"/>
            </a:endParaRPr>
          </a:p>
          <a:p>
            <a:r>
              <a:rPr lang="en-GB" sz="2800" dirty="0" err="1">
                <a:latin typeface="Verdana" pitchFamily="34" charset="0"/>
              </a:rPr>
              <a:t>lymphangioleio-myomas</a:t>
            </a:r>
            <a:r>
              <a:rPr lang="en-GB" sz="2800" dirty="0">
                <a:latin typeface="Verdana" pitchFamily="34" charset="0"/>
              </a:rPr>
              <a:t> </a:t>
            </a:r>
          </a:p>
        </p:txBody>
      </p:sp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0" y="-19050"/>
            <a:ext cx="9153525" cy="635000"/>
            <a:chOff x="0" y="-12"/>
            <a:chExt cx="5766" cy="400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200275"/>
            <a:ext cx="46101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 descr="Final Option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1189"/>
          <a:stretch>
            <a:fillRect/>
          </a:stretch>
        </p:blipFill>
        <p:spPr>
          <a:xfrm>
            <a:off x="3708400" y="1099936"/>
            <a:ext cx="5122334" cy="3543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Assessing LAM severity:</a:t>
            </a:r>
            <a:br>
              <a:rPr lang="en-US" sz="4800" dirty="0" smtClean="0">
                <a:solidFill>
                  <a:schemeClr val="tx2"/>
                </a:solidFill>
              </a:rPr>
            </a:br>
            <a:r>
              <a:rPr lang="en-US" sz="4800" dirty="0" smtClean="0">
                <a:solidFill>
                  <a:schemeClr val="tx2"/>
                </a:solidFill>
              </a:rPr>
              <a:t>Lung </a:t>
            </a:r>
            <a:r>
              <a:rPr lang="en-US" sz="4800" dirty="0">
                <a:solidFill>
                  <a:schemeClr val="tx2"/>
                </a:solidFill>
              </a:rPr>
              <a:t>function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35233"/>
            <a:ext cx="3911600" cy="482271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Airways move air into the alveoli</a:t>
            </a:r>
          </a:p>
          <a:p>
            <a:endParaRPr lang="en-US" dirty="0"/>
          </a:p>
          <a:p>
            <a:r>
              <a:rPr lang="en-US" dirty="0"/>
              <a:t>Alveoli mix air and blood</a:t>
            </a:r>
          </a:p>
          <a:p>
            <a:pPr lvl="1"/>
            <a:r>
              <a:rPr lang="en-US" dirty="0"/>
              <a:t>Take up oxygen</a:t>
            </a:r>
          </a:p>
          <a:p>
            <a:pPr lvl="1"/>
            <a:r>
              <a:rPr lang="en-US" dirty="0"/>
              <a:t>Remove waste CO</a:t>
            </a:r>
            <a:r>
              <a:rPr lang="en-US" baseline="-25000" dirty="0"/>
              <a:t>2</a:t>
            </a:r>
          </a:p>
          <a:p>
            <a:pPr lvl="1"/>
            <a:endParaRPr lang="en-US" dirty="0"/>
          </a:p>
          <a:p>
            <a:r>
              <a:rPr lang="en-US" dirty="0"/>
              <a:t>LAM affects airways and alveoli differently</a:t>
            </a:r>
          </a:p>
          <a:p>
            <a:endParaRPr lang="en-US" dirty="0"/>
          </a:p>
          <a:p>
            <a:r>
              <a:rPr lang="en-US" dirty="0"/>
              <a:t>Need different tests</a:t>
            </a:r>
          </a:p>
        </p:txBody>
      </p:sp>
      <p:pic>
        <p:nvPicPr>
          <p:cNvPr id="5" name="Picture 2" descr="http://www.cfgenetherapy.org.uk/assets/photoGallery/Staged_gas_transf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005" b="30805"/>
          <a:stretch/>
        </p:blipFill>
        <p:spPr bwMode="auto">
          <a:xfrm>
            <a:off x="3953604" y="4682066"/>
            <a:ext cx="4612298" cy="21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452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How bad is my LAM?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54100" y="1574800"/>
            <a:ext cx="2717800" cy="2540000"/>
            <a:chOff x="1054100" y="2082800"/>
            <a:chExt cx="2717800" cy="2540000"/>
          </a:xfrm>
        </p:grpSpPr>
        <p:sp>
          <p:nvSpPr>
            <p:cNvPr id="4" name="Oval 3"/>
            <p:cNvSpPr/>
            <p:nvPr/>
          </p:nvSpPr>
          <p:spPr>
            <a:xfrm>
              <a:off x="1752600" y="2082800"/>
              <a:ext cx="1473200" cy="14224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lung function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054100" y="3175000"/>
              <a:ext cx="1473200" cy="14224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cyst burden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298700" y="3200400"/>
              <a:ext cx="1473200" cy="14224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exercise hypoxemia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70500" y="1358900"/>
            <a:ext cx="2730500" cy="3073400"/>
            <a:chOff x="4991100" y="1993900"/>
            <a:chExt cx="2730500" cy="3073400"/>
          </a:xfrm>
        </p:grpSpPr>
        <p:sp>
          <p:nvSpPr>
            <p:cNvPr id="7" name="Oval 6"/>
            <p:cNvSpPr/>
            <p:nvPr/>
          </p:nvSpPr>
          <p:spPr>
            <a:xfrm>
              <a:off x="5651500" y="1993900"/>
              <a:ext cx="1473200" cy="142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age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991100" y="2705100"/>
              <a:ext cx="1473200" cy="142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previous history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248400" y="2755900"/>
              <a:ext cx="1473200" cy="142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other LAM issues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600700" y="3644900"/>
              <a:ext cx="1473200" cy="142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symptoms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63900" y="4191000"/>
            <a:ext cx="2781300" cy="1930400"/>
            <a:chOff x="3263900" y="4191000"/>
            <a:chExt cx="2781300" cy="1930400"/>
          </a:xfrm>
        </p:grpSpPr>
        <p:sp>
          <p:nvSpPr>
            <p:cNvPr id="10" name="Oval 9"/>
            <p:cNvSpPr/>
            <p:nvPr/>
          </p:nvSpPr>
          <p:spPr>
            <a:xfrm>
              <a:off x="3441700" y="4775200"/>
              <a:ext cx="2336800" cy="1346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</a:rPr>
                <a:t>your LAM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263900" y="4191000"/>
              <a:ext cx="774700" cy="508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270500" y="4254500"/>
              <a:ext cx="774700" cy="508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039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should I be monitored?</a:t>
            </a:r>
            <a:endParaRPr lang="en-GB" sz="4000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98" y="1989667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If you have LAM</a:t>
            </a:r>
          </a:p>
          <a:p>
            <a:endParaRPr lang="en-GB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Medical review</a:t>
            </a:r>
          </a:p>
          <a:p>
            <a:pPr lvl="1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 months to 1 year</a:t>
            </a: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Lung function</a:t>
            </a:r>
          </a:p>
          <a:p>
            <a:pPr lvl="1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FEV</a:t>
            </a:r>
            <a:r>
              <a:rPr lang="en-GB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&amp; TL</a:t>
            </a:r>
            <a:r>
              <a:rPr lang="en-GB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</a:t>
            </a: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 required</a:t>
            </a:r>
          </a:p>
          <a:p>
            <a:pPr lvl="1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pneumothorax</a:t>
            </a:r>
          </a:p>
          <a:p>
            <a:pPr lvl="1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infections</a:t>
            </a: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Rectangle 6"/>
          <p:cNvSpPr/>
          <p:nvPr/>
        </p:nvSpPr>
        <p:spPr bwMode="auto">
          <a:xfrm>
            <a:off x="7670042" y="6073254"/>
            <a:ext cx="1473958" cy="7847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07305" y="1981200"/>
            <a:ext cx="470484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kern="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If you don’t have LAM</a:t>
            </a:r>
          </a:p>
          <a:p>
            <a:pPr marL="0" indent="0">
              <a:buFontTx/>
              <a:buNone/>
            </a:pPr>
            <a:endParaRPr lang="en-GB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Medical review</a:t>
            </a:r>
          </a:p>
          <a:p>
            <a:pPr lvl="1"/>
            <a:r>
              <a:rPr lang="en-GB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ask about lung symptoms</a:t>
            </a:r>
          </a:p>
          <a:p>
            <a:pPr lvl="1"/>
            <a:endParaRPr lang="en-GB" sz="20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CT scan</a:t>
            </a:r>
          </a:p>
          <a:p>
            <a:pPr lvl="1"/>
            <a:r>
              <a:rPr lang="en-GB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if symptoms develop</a:t>
            </a:r>
          </a:p>
          <a:p>
            <a:pPr lvl="1"/>
            <a:r>
              <a:rPr lang="en-GB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 every </a:t>
            </a: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5 to 10 years</a:t>
            </a:r>
          </a:p>
          <a:p>
            <a:pPr lvl="1"/>
            <a:endParaRPr lang="en-GB" sz="20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8600"/>
            <a:ext cx="9144000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7030A0"/>
                </a:solidFill>
                <a:latin typeface="Verdana" pitchFamily="34" charset="0"/>
              </a:rPr>
              <a:t>Should I have drug treatment for LAM?</a:t>
            </a:r>
            <a:endParaRPr lang="en-GB" sz="3600" dirty="0" smtClean="0">
              <a:solidFill>
                <a:srgbClr val="7030A0"/>
              </a:solidFill>
            </a:endParaRPr>
          </a:p>
        </p:txBody>
      </p:sp>
      <p:sp>
        <p:nvSpPr>
          <p:cNvPr id="11268" name="Content Placeholder 10"/>
          <p:cNvSpPr>
            <a:spLocks noGrp="1"/>
          </p:cNvSpPr>
          <p:nvPr>
            <p:ph idx="1"/>
          </p:nvPr>
        </p:nvSpPr>
        <p:spPr>
          <a:xfrm>
            <a:off x="93133" y="2097617"/>
            <a:ext cx="5435601" cy="4315027"/>
          </a:xfr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Bronchodilators </a:t>
            </a:r>
          </a:p>
          <a:p>
            <a:pPr lvl="1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(e.g. salbutamol)</a:t>
            </a:r>
          </a:p>
          <a:p>
            <a:pPr lvl="1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may reduce breathlessness</a:t>
            </a:r>
          </a:p>
          <a:p>
            <a:pPr lvl="1"/>
            <a:endParaRPr lang="en-US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Rapamycin (sirolimus)</a:t>
            </a:r>
          </a:p>
          <a:p>
            <a:pPr lvl="1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reduces decline in lung function</a:t>
            </a:r>
          </a:p>
          <a:p>
            <a:pPr lvl="1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reduces angiomyolipoma size</a:t>
            </a:r>
          </a:p>
          <a:p>
            <a:pPr lvl="1"/>
            <a:endParaRPr lang="en-US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Being tested</a:t>
            </a:r>
          </a:p>
          <a:p>
            <a:pPr lvl="1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Statins, chloroquine, </a:t>
            </a:r>
            <a:r>
              <a:rPr lang="en-GB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Saracatinib</a:t>
            </a:r>
            <a:r>
              <a:rPr lang="en-GB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metformin……..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0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5597" y="8468"/>
            <a:ext cx="1109133" cy="51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817534" y="8177118"/>
            <a:ext cx="2020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n-lt"/>
              </a:rPr>
              <a:t>McCormack et.al. </a:t>
            </a:r>
            <a:r>
              <a:rPr lang="en-GB" sz="1200" i="1" dirty="0" smtClean="0">
                <a:latin typeface="+mn-lt"/>
              </a:rPr>
              <a:t>NEJM </a:t>
            </a:r>
            <a:r>
              <a:rPr lang="en-GB" sz="1200" dirty="0" smtClean="0">
                <a:latin typeface="+mn-lt"/>
              </a:rPr>
              <a:t>2011</a:t>
            </a:r>
            <a:endParaRPr lang="en-GB" sz="12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31672" y="6611779"/>
            <a:ext cx="1712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Calibri" panose="020F0502020204030204" pitchFamily="34" charset="0"/>
              </a:rPr>
              <a:t>McCormack et.al. </a:t>
            </a:r>
            <a:r>
              <a:rPr lang="en-GB" sz="1000" i="1" dirty="0" smtClean="0">
                <a:latin typeface="Calibri" panose="020F0502020204030204" pitchFamily="34" charset="0"/>
              </a:rPr>
              <a:t>NEJM </a:t>
            </a:r>
            <a:r>
              <a:rPr lang="en-GB" sz="1000" dirty="0" smtClean="0">
                <a:latin typeface="Calibri" panose="020F0502020204030204" pitchFamily="34" charset="0"/>
              </a:rPr>
              <a:t>2011</a:t>
            </a:r>
            <a:endParaRPr lang="en-GB" sz="1000" dirty="0"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99667" y="1498600"/>
            <a:ext cx="3225800" cy="2548467"/>
            <a:chOff x="5812427" y="1498600"/>
            <a:chExt cx="3213040" cy="24770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2427" y="1667934"/>
              <a:ext cx="3134193" cy="230769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8619067" y="1498600"/>
              <a:ext cx="406400" cy="1676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277783" y="6467846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Calibri" panose="020F0502020204030204" pitchFamily="34" charset="0"/>
              </a:rPr>
              <a:t>Johnson &amp; Johnson </a:t>
            </a:r>
            <a:r>
              <a:rPr lang="en-GB" sz="1000" i="1" dirty="0" smtClean="0">
                <a:latin typeface="Calibri" panose="020F0502020204030204" pitchFamily="34" charset="0"/>
              </a:rPr>
              <a:t>Thorax </a:t>
            </a:r>
            <a:r>
              <a:rPr lang="en-GB" sz="1000" dirty="0" smtClean="0">
                <a:latin typeface="Calibri" panose="020F0502020204030204" pitchFamily="34" charset="0"/>
              </a:rPr>
              <a:t>2019</a:t>
            </a:r>
            <a:endParaRPr lang="en-GB" sz="1000" dirty="0">
              <a:latin typeface="Calibri" panose="020F0502020204030204" pitchFamily="34" charset="0"/>
            </a:endParaRPr>
          </a:p>
        </p:txBody>
      </p:sp>
      <p:pic>
        <p:nvPicPr>
          <p:cNvPr id="25" name="Picture 2" descr="Image result for albuter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2711" y="4186362"/>
            <a:ext cx="2042556" cy="20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 r="10791"/>
          <a:stretch>
            <a:fillRect/>
          </a:stretch>
        </p:blipFill>
        <p:spPr bwMode="auto">
          <a:xfrm>
            <a:off x="5720923" y="4140199"/>
            <a:ext cx="3232691" cy="231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7493000" y="5960533"/>
            <a:ext cx="1651000" cy="8974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048"/>
            <a:ext cx="9144000" cy="99417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everyone needs </a:t>
            </a:r>
            <a:r>
              <a:rPr lang="en-GB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en-GB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mTORi</a:t>
            </a:r>
            <a:endParaRPr lang="en-GB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071" y="1054805"/>
            <a:ext cx="3889756" cy="481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4493" y="5635622"/>
            <a:ext cx="3621504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800" dirty="0">
                <a:latin typeface="+mj-lt"/>
              </a:rPr>
              <a:t>0                40           </a:t>
            </a:r>
            <a:r>
              <a:rPr lang="en-GB" sz="800" dirty="0" smtClean="0">
                <a:latin typeface="+mj-lt"/>
              </a:rPr>
              <a:t>     </a:t>
            </a:r>
            <a:r>
              <a:rPr lang="en-GB" sz="800" dirty="0">
                <a:latin typeface="+mj-lt"/>
              </a:rPr>
              <a:t>80             120            160             200            240            280</a:t>
            </a:r>
          </a:p>
          <a:p>
            <a:r>
              <a:rPr lang="en-GB" sz="1200" dirty="0">
                <a:latin typeface="Calibri" panose="020F0502020204030204" pitchFamily="34" charset="0"/>
              </a:rPr>
              <a:t>               </a:t>
            </a:r>
            <a:r>
              <a:rPr lang="en-GB" sz="1200" dirty="0" smtClean="0">
                <a:latin typeface="Calibri" panose="020F0502020204030204" pitchFamily="34" charset="0"/>
              </a:rPr>
              <a:t>           </a:t>
            </a:r>
            <a:r>
              <a:rPr lang="en-GB" sz="1200" dirty="0">
                <a:latin typeface="Calibri" panose="020F0502020204030204" pitchFamily="34" charset="0"/>
              </a:rPr>
              <a:t>months since 1</a:t>
            </a:r>
            <a:r>
              <a:rPr lang="en-GB" sz="1200" baseline="30000" dirty="0">
                <a:latin typeface="Calibri" panose="020F0502020204030204" pitchFamily="34" charset="0"/>
              </a:rPr>
              <a:t>st</a:t>
            </a:r>
            <a:r>
              <a:rPr lang="en-GB" sz="1200" dirty="0">
                <a:latin typeface="Calibri" panose="020F0502020204030204" pitchFamily="34" charset="0"/>
              </a:rPr>
              <a:t> evaluation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39890" y="3264345"/>
            <a:ext cx="1728294" cy="292388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FEV</a:t>
            </a:r>
            <a:r>
              <a:rPr lang="en-GB" sz="1600" baseline="-25000" dirty="0">
                <a:latin typeface="Calibri" panose="020F0502020204030204" pitchFamily="34" charset="0"/>
              </a:rPr>
              <a:t>1</a:t>
            </a:r>
            <a:r>
              <a:rPr lang="en-GB" sz="1600" dirty="0">
                <a:latin typeface="Calibri" panose="020F0502020204030204" pitchFamily="34" charset="0"/>
              </a:rPr>
              <a:t> (% predicted)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19200" y="1970321"/>
            <a:ext cx="2606551" cy="3139156"/>
            <a:chOff x="457200" y="2622550"/>
            <a:chExt cx="2562447" cy="2838450"/>
          </a:xfrm>
        </p:grpSpPr>
        <p:sp>
          <p:nvSpPr>
            <p:cNvPr id="8" name="Freeform 7"/>
            <p:cNvSpPr/>
            <p:nvPr/>
          </p:nvSpPr>
          <p:spPr bwMode="auto">
            <a:xfrm>
              <a:off x="469900" y="4851400"/>
              <a:ext cx="508000" cy="609600"/>
            </a:xfrm>
            <a:custGeom>
              <a:avLst/>
              <a:gdLst>
                <a:gd name="connsiteX0" fmla="*/ 508000 w 508000"/>
                <a:gd name="connsiteY0" fmla="*/ 609600 h 609600"/>
                <a:gd name="connsiteX1" fmla="*/ 476250 w 508000"/>
                <a:gd name="connsiteY1" fmla="*/ 584200 h 609600"/>
                <a:gd name="connsiteX2" fmla="*/ 438150 w 508000"/>
                <a:gd name="connsiteY2" fmla="*/ 571500 h 609600"/>
                <a:gd name="connsiteX3" fmla="*/ 419100 w 508000"/>
                <a:gd name="connsiteY3" fmla="*/ 558800 h 609600"/>
                <a:gd name="connsiteX4" fmla="*/ 393700 w 508000"/>
                <a:gd name="connsiteY4" fmla="*/ 501650 h 609600"/>
                <a:gd name="connsiteX5" fmla="*/ 381000 w 508000"/>
                <a:gd name="connsiteY5" fmla="*/ 463550 h 609600"/>
                <a:gd name="connsiteX6" fmla="*/ 361950 w 508000"/>
                <a:gd name="connsiteY6" fmla="*/ 444500 h 609600"/>
                <a:gd name="connsiteX7" fmla="*/ 342900 w 508000"/>
                <a:gd name="connsiteY7" fmla="*/ 400050 h 609600"/>
                <a:gd name="connsiteX8" fmla="*/ 330200 w 508000"/>
                <a:gd name="connsiteY8" fmla="*/ 361950 h 609600"/>
                <a:gd name="connsiteX9" fmla="*/ 323850 w 508000"/>
                <a:gd name="connsiteY9" fmla="*/ 342900 h 609600"/>
                <a:gd name="connsiteX10" fmla="*/ 317500 w 508000"/>
                <a:gd name="connsiteY10" fmla="*/ 323850 h 609600"/>
                <a:gd name="connsiteX11" fmla="*/ 292100 w 508000"/>
                <a:gd name="connsiteY11" fmla="*/ 285750 h 609600"/>
                <a:gd name="connsiteX12" fmla="*/ 285750 w 508000"/>
                <a:gd name="connsiteY12" fmla="*/ 266700 h 609600"/>
                <a:gd name="connsiteX13" fmla="*/ 273050 w 508000"/>
                <a:gd name="connsiteY13" fmla="*/ 247650 h 609600"/>
                <a:gd name="connsiteX14" fmla="*/ 266700 w 508000"/>
                <a:gd name="connsiteY14" fmla="*/ 228600 h 609600"/>
                <a:gd name="connsiteX15" fmla="*/ 254000 w 508000"/>
                <a:gd name="connsiteY15" fmla="*/ 209550 h 609600"/>
                <a:gd name="connsiteX16" fmla="*/ 247650 w 508000"/>
                <a:gd name="connsiteY16" fmla="*/ 190500 h 609600"/>
                <a:gd name="connsiteX17" fmla="*/ 209550 w 508000"/>
                <a:gd name="connsiteY17" fmla="*/ 158750 h 609600"/>
                <a:gd name="connsiteX18" fmla="*/ 177800 w 508000"/>
                <a:gd name="connsiteY18" fmla="*/ 165100 h 609600"/>
                <a:gd name="connsiteX19" fmla="*/ 177800 w 508000"/>
                <a:gd name="connsiteY19" fmla="*/ 215900 h 609600"/>
                <a:gd name="connsiteX20" fmla="*/ 171450 w 508000"/>
                <a:gd name="connsiteY20" fmla="*/ 273050 h 609600"/>
                <a:gd name="connsiteX21" fmla="*/ 165100 w 508000"/>
                <a:gd name="connsiteY21" fmla="*/ 292100 h 609600"/>
                <a:gd name="connsiteX22" fmla="*/ 152400 w 508000"/>
                <a:gd name="connsiteY22" fmla="*/ 273050 h 609600"/>
                <a:gd name="connsiteX23" fmla="*/ 133350 w 508000"/>
                <a:gd name="connsiteY23" fmla="*/ 234950 h 609600"/>
                <a:gd name="connsiteX24" fmla="*/ 114300 w 508000"/>
                <a:gd name="connsiteY24" fmla="*/ 241300 h 609600"/>
                <a:gd name="connsiteX25" fmla="*/ 101600 w 508000"/>
                <a:gd name="connsiteY25" fmla="*/ 279400 h 609600"/>
                <a:gd name="connsiteX26" fmla="*/ 88900 w 508000"/>
                <a:gd name="connsiteY26" fmla="*/ 336550 h 609600"/>
                <a:gd name="connsiteX27" fmla="*/ 82550 w 508000"/>
                <a:gd name="connsiteY27" fmla="*/ 355600 h 609600"/>
                <a:gd name="connsiteX28" fmla="*/ 76200 w 508000"/>
                <a:gd name="connsiteY28" fmla="*/ 317500 h 609600"/>
                <a:gd name="connsiteX29" fmla="*/ 76200 w 508000"/>
                <a:gd name="connsiteY29" fmla="*/ 165100 h 609600"/>
                <a:gd name="connsiteX30" fmla="*/ 63500 w 508000"/>
                <a:gd name="connsiteY30" fmla="*/ 146050 h 609600"/>
                <a:gd name="connsiteX31" fmla="*/ 57150 w 508000"/>
                <a:gd name="connsiteY31" fmla="*/ 127000 h 609600"/>
                <a:gd name="connsiteX32" fmla="*/ 50800 w 508000"/>
                <a:gd name="connsiteY32" fmla="*/ 101600 h 609600"/>
                <a:gd name="connsiteX33" fmla="*/ 31750 w 508000"/>
                <a:gd name="connsiteY33" fmla="*/ 88900 h 609600"/>
                <a:gd name="connsiteX34" fmla="*/ 19050 w 508000"/>
                <a:gd name="connsiteY34" fmla="*/ 50800 h 609600"/>
                <a:gd name="connsiteX35" fmla="*/ 12700 w 508000"/>
                <a:gd name="connsiteY35" fmla="*/ 31750 h 609600"/>
                <a:gd name="connsiteX36" fmla="*/ 6350 w 508000"/>
                <a:gd name="connsiteY36" fmla="*/ 12700 h 609600"/>
                <a:gd name="connsiteX37" fmla="*/ 0 w 508000"/>
                <a:gd name="connsiteY37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8000" h="609600">
                  <a:moveTo>
                    <a:pt x="508000" y="609600"/>
                  </a:moveTo>
                  <a:cubicBezTo>
                    <a:pt x="497417" y="601133"/>
                    <a:pt x="488148" y="590690"/>
                    <a:pt x="476250" y="584200"/>
                  </a:cubicBezTo>
                  <a:cubicBezTo>
                    <a:pt x="464498" y="577790"/>
                    <a:pt x="438150" y="571500"/>
                    <a:pt x="438150" y="571500"/>
                  </a:cubicBezTo>
                  <a:cubicBezTo>
                    <a:pt x="431800" y="567267"/>
                    <a:pt x="424496" y="564196"/>
                    <a:pt x="419100" y="558800"/>
                  </a:cubicBezTo>
                  <a:cubicBezTo>
                    <a:pt x="404006" y="543706"/>
                    <a:pt x="399988" y="520513"/>
                    <a:pt x="393700" y="501650"/>
                  </a:cubicBezTo>
                  <a:lnTo>
                    <a:pt x="381000" y="463550"/>
                  </a:lnTo>
                  <a:cubicBezTo>
                    <a:pt x="378160" y="455031"/>
                    <a:pt x="368300" y="450850"/>
                    <a:pt x="361950" y="444500"/>
                  </a:cubicBezTo>
                  <a:cubicBezTo>
                    <a:pt x="341510" y="383179"/>
                    <a:pt x="374287" y="478517"/>
                    <a:pt x="342900" y="400050"/>
                  </a:cubicBezTo>
                  <a:cubicBezTo>
                    <a:pt x="337928" y="387621"/>
                    <a:pt x="334433" y="374650"/>
                    <a:pt x="330200" y="361950"/>
                  </a:cubicBezTo>
                  <a:lnTo>
                    <a:pt x="323850" y="342900"/>
                  </a:lnTo>
                  <a:cubicBezTo>
                    <a:pt x="321733" y="336550"/>
                    <a:pt x="321213" y="329419"/>
                    <a:pt x="317500" y="323850"/>
                  </a:cubicBezTo>
                  <a:cubicBezTo>
                    <a:pt x="309033" y="311150"/>
                    <a:pt x="296927" y="300230"/>
                    <a:pt x="292100" y="285750"/>
                  </a:cubicBezTo>
                  <a:cubicBezTo>
                    <a:pt x="289983" y="279400"/>
                    <a:pt x="288743" y="272687"/>
                    <a:pt x="285750" y="266700"/>
                  </a:cubicBezTo>
                  <a:cubicBezTo>
                    <a:pt x="282337" y="259874"/>
                    <a:pt x="276463" y="254476"/>
                    <a:pt x="273050" y="247650"/>
                  </a:cubicBezTo>
                  <a:cubicBezTo>
                    <a:pt x="270057" y="241663"/>
                    <a:pt x="269693" y="234587"/>
                    <a:pt x="266700" y="228600"/>
                  </a:cubicBezTo>
                  <a:cubicBezTo>
                    <a:pt x="263287" y="221774"/>
                    <a:pt x="257413" y="216376"/>
                    <a:pt x="254000" y="209550"/>
                  </a:cubicBezTo>
                  <a:cubicBezTo>
                    <a:pt x="251007" y="203563"/>
                    <a:pt x="251363" y="196069"/>
                    <a:pt x="247650" y="190500"/>
                  </a:cubicBezTo>
                  <a:cubicBezTo>
                    <a:pt x="237871" y="175832"/>
                    <a:pt x="223607" y="168121"/>
                    <a:pt x="209550" y="158750"/>
                  </a:cubicBezTo>
                  <a:cubicBezTo>
                    <a:pt x="198967" y="160867"/>
                    <a:pt x="186780" y="159113"/>
                    <a:pt x="177800" y="165100"/>
                  </a:cubicBezTo>
                  <a:cubicBezTo>
                    <a:pt x="164017" y="174289"/>
                    <a:pt x="176619" y="209997"/>
                    <a:pt x="177800" y="215900"/>
                  </a:cubicBezTo>
                  <a:cubicBezTo>
                    <a:pt x="175683" y="234950"/>
                    <a:pt x="174601" y="254144"/>
                    <a:pt x="171450" y="273050"/>
                  </a:cubicBezTo>
                  <a:cubicBezTo>
                    <a:pt x="170350" y="279652"/>
                    <a:pt x="171793" y="292100"/>
                    <a:pt x="165100" y="292100"/>
                  </a:cubicBezTo>
                  <a:cubicBezTo>
                    <a:pt x="157468" y="292100"/>
                    <a:pt x="155813" y="279876"/>
                    <a:pt x="152400" y="273050"/>
                  </a:cubicBezTo>
                  <a:cubicBezTo>
                    <a:pt x="126110" y="220470"/>
                    <a:pt x="169746" y="289545"/>
                    <a:pt x="133350" y="234950"/>
                  </a:cubicBezTo>
                  <a:cubicBezTo>
                    <a:pt x="127000" y="237067"/>
                    <a:pt x="118191" y="235853"/>
                    <a:pt x="114300" y="241300"/>
                  </a:cubicBezTo>
                  <a:cubicBezTo>
                    <a:pt x="106519" y="252193"/>
                    <a:pt x="105833" y="266700"/>
                    <a:pt x="101600" y="279400"/>
                  </a:cubicBezTo>
                  <a:cubicBezTo>
                    <a:pt x="95081" y="298956"/>
                    <a:pt x="93933" y="316419"/>
                    <a:pt x="88900" y="336550"/>
                  </a:cubicBezTo>
                  <a:cubicBezTo>
                    <a:pt x="87277" y="343044"/>
                    <a:pt x="84667" y="349250"/>
                    <a:pt x="82550" y="355600"/>
                  </a:cubicBezTo>
                  <a:cubicBezTo>
                    <a:pt x="80433" y="342900"/>
                    <a:pt x="76200" y="330375"/>
                    <a:pt x="76200" y="317500"/>
                  </a:cubicBezTo>
                  <a:cubicBezTo>
                    <a:pt x="76200" y="262662"/>
                    <a:pt x="90488" y="217488"/>
                    <a:pt x="76200" y="165100"/>
                  </a:cubicBezTo>
                  <a:cubicBezTo>
                    <a:pt x="74192" y="157737"/>
                    <a:pt x="66913" y="152876"/>
                    <a:pt x="63500" y="146050"/>
                  </a:cubicBezTo>
                  <a:cubicBezTo>
                    <a:pt x="60507" y="140063"/>
                    <a:pt x="58989" y="133436"/>
                    <a:pt x="57150" y="127000"/>
                  </a:cubicBezTo>
                  <a:cubicBezTo>
                    <a:pt x="54752" y="118609"/>
                    <a:pt x="55641" y="108862"/>
                    <a:pt x="50800" y="101600"/>
                  </a:cubicBezTo>
                  <a:cubicBezTo>
                    <a:pt x="46567" y="95250"/>
                    <a:pt x="38100" y="93133"/>
                    <a:pt x="31750" y="88900"/>
                  </a:cubicBezTo>
                  <a:lnTo>
                    <a:pt x="19050" y="50800"/>
                  </a:lnTo>
                  <a:lnTo>
                    <a:pt x="12700" y="31750"/>
                  </a:lnTo>
                  <a:cubicBezTo>
                    <a:pt x="10583" y="25400"/>
                    <a:pt x="9343" y="18687"/>
                    <a:pt x="6350" y="12700"/>
                  </a:cubicBez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GB" sz="180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69900" y="2622550"/>
              <a:ext cx="1435100" cy="425450"/>
            </a:xfrm>
            <a:custGeom>
              <a:avLst/>
              <a:gdLst>
                <a:gd name="connsiteX0" fmla="*/ 1435100 w 1435100"/>
                <a:gd name="connsiteY0" fmla="*/ 63500 h 425450"/>
                <a:gd name="connsiteX1" fmla="*/ 1422400 w 1435100"/>
                <a:gd name="connsiteY1" fmla="*/ 114300 h 425450"/>
                <a:gd name="connsiteX2" fmla="*/ 1409700 w 1435100"/>
                <a:gd name="connsiteY2" fmla="*/ 133350 h 425450"/>
                <a:gd name="connsiteX3" fmla="*/ 1397000 w 1435100"/>
                <a:gd name="connsiteY3" fmla="*/ 190500 h 425450"/>
                <a:gd name="connsiteX4" fmla="*/ 1384300 w 1435100"/>
                <a:gd name="connsiteY4" fmla="*/ 228600 h 425450"/>
                <a:gd name="connsiteX5" fmla="*/ 1352550 w 1435100"/>
                <a:gd name="connsiteY5" fmla="*/ 323850 h 425450"/>
                <a:gd name="connsiteX6" fmla="*/ 1346200 w 1435100"/>
                <a:gd name="connsiteY6" fmla="*/ 361950 h 425450"/>
                <a:gd name="connsiteX7" fmla="*/ 1333500 w 1435100"/>
                <a:gd name="connsiteY7" fmla="*/ 400050 h 425450"/>
                <a:gd name="connsiteX8" fmla="*/ 1327150 w 1435100"/>
                <a:gd name="connsiteY8" fmla="*/ 425450 h 425450"/>
                <a:gd name="connsiteX9" fmla="*/ 1295400 w 1435100"/>
                <a:gd name="connsiteY9" fmla="*/ 419100 h 425450"/>
                <a:gd name="connsiteX10" fmla="*/ 1282700 w 1435100"/>
                <a:gd name="connsiteY10" fmla="*/ 393700 h 425450"/>
                <a:gd name="connsiteX11" fmla="*/ 1244600 w 1435100"/>
                <a:gd name="connsiteY11" fmla="*/ 355600 h 425450"/>
                <a:gd name="connsiteX12" fmla="*/ 1206500 w 1435100"/>
                <a:gd name="connsiteY12" fmla="*/ 342900 h 425450"/>
                <a:gd name="connsiteX13" fmla="*/ 1187450 w 1435100"/>
                <a:gd name="connsiteY13" fmla="*/ 336550 h 425450"/>
                <a:gd name="connsiteX14" fmla="*/ 1149350 w 1435100"/>
                <a:gd name="connsiteY14" fmla="*/ 317500 h 425450"/>
                <a:gd name="connsiteX15" fmla="*/ 1111250 w 1435100"/>
                <a:gd name="connsiteY15" fmla="*/ 298450 h 425450"/>
                <a:gd name="connsiteX16" fmla="*/ 1028700 w 1435100"/>
                <a:gd name="connsiteY16" fmla="*/ 292100 h 425450"/>
                <a:gd name="connsiteX17" fmla="*/ 1009650 w 1435100"/>
                <a:gd name="connsiteY17" fmla="*/ 285750 h 425450"/>
                <a:gd name="connsiteX18" fmla="*/ 965200 w 1435100"/>
                <a:gd name="connsiteY18" fmla="*/ 273050 h 425450"/>
                <a:gd name="connsiteX19" fmla="*/ 920750 w 1435100"/>
                <a:gd name="connsiteY19" fmla="*/ 285750 h 425450"/>
                <a:gd name="connsiteX20" fmla="*/ 831850 w 1435100"/>
                <a:gd name="connsiteY20" fmla="*/ 279400 h 425450"/>
                <a:gd name="connsiteX21" fmla="*/ 806450 w 1435100"/>
                <a:gd name="connsiteY21" fmla="*/ 247650 h 425450"/>
                <a:gd name="connsiteX22" fmla="*/ 781050 w 1435100"/>
                <a:gd name="connsiteY22" fmla="*/ 228600 h 425450"/>
                <a:gd name="connsiteX23" fmla="*/ 768350 w 1435100"/>
                <a:gd name="connsiteY23" fmla="*/ 209550 h 425450"/>
                <a:gd name="connsiteX24" fmla="*/ 749300 w 1435100"/>
                <a:gd name="connsiteY24" fmla="*/ 133350 h 425450"/>
                <a:gd name="connsiteX25" fmla="*/ 723900 w 1435100"/>
                <a:gd name="connsiteY25" fmla="*/ 76200 h 425450"/>
                <a:gd name="connsiteX26" fmla="*/ 717550 w 1435100"/>
                <a:gd name="connsiteY26" fmla="*/ 57150 h 425450"/>
                <a:gd name="connsiteX27" fmla="*/ 698500 w 1435100"/>
                <a:gd name="connsiteY27" fmla="*/ 19050 h 425450"/>
                <a:gd name="connsiteX28" fmla="*/ 584200 w 1435100"/>
                <a:gd name="connsiteY28" fmla="*/ 0 h 425450"/>
                <a:gd name="connsiteX29" fmla="*/ 571500 w 1435100"/>
                <a:gd name="connsiteY29" fmla="*/ 120650 h 425450"/>
                <a:gd name="connsiteX30" fmla="*/ 552450 w 1435100"/>
                <a:gd name="connsiteY30" fmla="*/ 190500 h 425450"/>
                <a:gd name="connsiteX31" fmla="*/ 546100 w 1435100"/>
                <a:gd name="connsiteY31" fmla="*/ 209550 h 425450"/>
                <a:gd name="connsiteX32" fmla="*/ 533400 w 1435100"/>
                <a:gd name="connsiteY32" fmla="*/ 228600 h 425450"/>
                <a:gd name="connsiteX33" fmla="*/ 514350 w 1435100"/>
                <a:gd name="connsiteY33" fmla="*/ 171450 h 425450"/>
                <a:gd name="connsiteX34" fmla="*/ 508000 w 1435100"/>
                <a:gd name="connsiteY34" fmla="*/ 133350 h 425450"/>
                <a:gd name="connsiteX35" fmla="*/ 495300 w 1435100"/>
                <a:gd name="connsiteY35" fmla="*/ 95250 h 425450"/>
                <a:gd name="connsiteX36" fmla="*/ 488950 w 1435100"/>
                <a:gd name="connsiteY36" fmla="*/ 57150 h 425450"/>
                <a:gd name="connsiteX37" fmla="*/ 476250 w 1435100"/>
                <a:gd name="connsiteY37" fmla="*/ 19050 h 425450"/>
                <a:gd name="connsiteX38" fmla="*/ 457200 w 1435100"/>
                <a:gd name="connsiteY38" fmla="*/ 25400 h 425450"/>
                <a:gd name="connsiteX39" fmla="*/ 450850 w 1435100"/>
                <a:gd name="connsiteY39" fmla="*/ 50800 h 425450"/>
                <a:gd name="connsiteX40" fmla="*/ 444500 w 1435100"/>
                <a:gd name="connsiteY40" fmla="*/ 82550 h 425450"/>
                <a:gd name="connsiteX41" fmla="*/ 425450 w 1435100"/>
                <a:gd name="connsiteY41" fmla="*/ 95250 h 425450"/>
                <a:gd name="connsiteX42" fmla="*/ 387350 w 1435100"/>
                <a:gd name="connsiteY42" fmla="*/ 120650 h 425450"/>
                <a:gd name="connsiteX43" fmla="*/ 374650 w 1435100"/>
                <a:gd name="connsiteY43" fmla="*/ 139700 h 425450"/>
                <a:gd name="connsiteX44" fmla="*/ 355600 w 1435100"/>
                <a:gd name="connsiteY44" fmla="*/ 152400 h 425450"/>
                <a:gd name="connsiteX45" fmla="*/ 311150 w 1435100"/>
                <a:gd name="connsiteY45" fmla="*/ 209550 h 425450"/>
                <a:gd name="connsiteX46" fmla="*/ 292100 w 1435100"/>
                <a:gd name="connsiteY46" fmla="*/ 266700 h 425450"/>
                <a:gd name="connsiteX47" fmla="*/ 273050 w 1435100"/>
                <a:gd name="connsiteY47" fmla="*/ 273050 h 425450"/>
                <a:gd name="connsiteX48" fmla="*/ 247650 w 1435100"/>
                <a:gd name="connsiteY48" fmla="*/ 190500 h 425450"/>
                <a:gd name="connsiteX49" fmla="*/ 228600 w 1435100"/>
                <a:gd name="connsiteY49" fmla="*/ 203200 h 425450"/>
                <a:gd name="connsiteX50" fmla="*/ 222250 w 1435100"/>
                <a:gd name="connsiteY50" fmla="*/ 228600 h 425450"/>
                <a:gd name="connsiteX51" fmla="*/ 209550 w 1435100"/>
                <a:gd name="connsiteY51" fmla="*/ 209550 h 425450"/>
                <a:gd name="connsiteX52" fmla="*/ 177800 w 1435100"/>
                <a:gd name="connsiteY52" fmla="*/ 165100 h 425450"/>
                <a:gd name="connsiteX53" fmla="*/ 165100 w 1435100"/>
                <a:gd name="connsiteY53" fmla="*/ 146050 h 425450"/>
                <a:gd name="connsiteX54" fmla="*/ 127000 w 1435100"/>
                <a:gd name="connsiteY54" fmla="*/ 146050 h 425450"/>
                <a:gd name="connsiteX55" fmla="*/ 101600 w 1435100"/>
                <a:gd name="connsiteY55" fmla="*/ 152400 h 425450"/>
                <a:gd name="connsiteX56" fmla="*/ 82550 w 1435100"/>
                <a:gd name="connsiteY56" fmla="*/ 165100 h 425450"/>
                <a:gd name="connsiteX57" fmla="*/ 50800 w 1435100"/>
                <a:gd name="connsiteY57" fmla="*/ 196850 h 425450"/>
                <a:gd name="connsiteX58" fmla="*/ 38100 w 1435100"/>
                <a:gd name="connsiteY58" fmla="*/ 127000 h 425450"/>
                <a:gd name="connsiteX59" fmla="*/ 25400 w 1435100"/>
                <a:gd name="connsiteY59" fmla="*/ 107950 h 425450"/>
                <a:gd name="connsiteX60" fmla="*/ 19050 w 1435100"/>
                <a:gd name="connsiteY60" fmla="*/ 82550 h 425450"/>
                <a:gd name="connsiteX61" fmla="*/ 0 w 1435100"/>
                <a:gd name="connsiteY61" fmla="*/ 6985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35100" h="425450">
                  <a:moveTo>
                    <a:pt x="1435100" y="63500"/>
                  </a:moveTo>
                  <a:cubicBezTo>
                    <a:pt x="1432685" y="75576"/>
                    <a:pt x="1428909" y="101283"/>
                    <a:pt x="1422400" y="114300"/>
                  </a:cubicBezTo>
                  <a:cubicBezTo>
                    <a:pt x="1418987" y="121126"/>
                    <a:pt x="1413933" y="127000"/>
                    <a:pt x="1409700" y="133350"/>
                  </a:cubicBezTo>
                  <a:cubicBezTo>
                    <a:pt x="1406075" y="151477"/>
                    <a:pt x="1402381" y="172565"/>
                    <a:pt x="1397000" y="190500"/>
                  </a:cubicBezTo>
                  <a:cubicBezTo>
                    <a:pt x="1393153" y="203322"/>
                    <a:pt x="1388533" y="215900"/>
                    <a:pt x="1384300" y="228600"/>
                  </a:cubicBezTo>
                  <a:lnTo>
                    <a:pt x="1352550" y="323850"/>
                  </a:lnTo>
                  <a:cubicBezTo>
                    <a:pt x="1348479" y="336064"/>
                    <a:pt x="1349323" y="349459"/>
                    <a:pt x="1346200" y="361950"/>
                  </a:cubicBezTo>
                  <a:cubicBezTo>
                    <a:pt x="1342953" y="374937"/>
                    <a:pt x="1337733" y="387350"/>
                    <a:pt x="1333500" y="400050"/>
                  </a:cubicBezTo>
                  <a:cubicBezTo>
                    <a:pt x="1330740" y="408329"/>
                    <a:pt x="1329267" y="416983"/>
                    <a:pt x="1327150" y="425450"/>
                  </a:cubicBezTo>
                  <a:cubicBezTo>
                    <a:pt x="1316567" y="423333"/>
                    <a:pt x="1304183" y="425373"/>
                    <a:pt x="1295400" y="419100"/>
                  </a:cubicBezTo>
                  <a:cubicBezTo>
                    <a:pt x="1287697" y="413598"/>
                    <a:pt x="1288613" y="401092"/>
                    <a:pt x="1282700" y="393700"/>
                  </a:cubicBezTo>
                  <a:cubicBezTo>
                    <a:pt x="1271480" y="379675"/>
                    <a:pt x="1257300" y="368300"/>
                    <a:pt x="1244600" y="355600"/>
                  </a:cubicBezTo>
                  <a:cubicBezTo>
                    <a:pt x="1235134" y="346134"/>
                    <a:pt x="1219200" y="347133"/>
                    <a:pt x="1206500" y="342900"/>
                  </a:cubicBezTo>
                  <a:lnTo>
                    <a:pt x="1187450" y="336550"/>
                  </a:lnTo>
                  <a:cubicBezTo>
                    <a:pt x="1132855" y="300154"/>
                    <a:pt x="1201930" y="343790"/>
                    <a:pt x="1149350" y="317500"/>
                  </a:cubicBezTo>
                  <a:cubicBezTo>
                    <a:pt x="1130442" y="308046"/>
                    <a:pt x="1132531" y="301110"/>
                    <a:pt x="1111250" y="298450"/>
                  </a:cubicBezTo>
                  <a:cubicBezTo>
                    <a:pt x="1083865" y="295027"/>
                    <a:pt x="1056217" y="294217"/>
                    <a:pt x="1028700" y="292100"/>
                  </a:cubicBezTo>
                  <a:cubicBezTo>
                    <a:pt x="1022350" y="289983"/>
                    <a:pt x="1016086" y="287589"/>
                    <a:pt x="1009650" y="285750"/>
                  </a:cubicBezTo>
                  <a:cubicBezTo>
                    <a:pt x="953836" y="269803"/>
                    <a:pt x="1010875" y="288275"/>
                    <a:pt x="965200" y="273050"/>
                  </a:cubicBezTo>
                  <a:cubicBezTo>
                    <a:pt x="956217" y="276044"/>
                    <a:pt x="928723" y="285750"/>
                    <a:pt x="920750" y="285750"/>
                  </a:cubicBezTo>
                  <a:cubicBezTo>
                    <a:pt x="891041" y="285750"/>
                    <a:pt x="861483" y="281517"/>
                    <a:pt x="831850" y="279400"/>
                  </a:cubicBezTo>
                  <a:cubicBezTo>
                    <a:pt x="773508" y="240506"/>
                    <a:pt x="844790" y="293658"/>
                    <a:pt x="806450" y="247650"/>
                  </a:cubicBezTo>
                  <a:cubicBezTo>
                    <a:pt x="799675" y="239520"/>
                    <a:pt x="788534" y="236084"/>
                    <a:pt x="781050" y="228600"/>
                  </a:cubicBezTo>
                  <a:cubicBezTo>
                    <a:pt x="775654" y="223204"/>
                    <a:pt x="772583" y="215900"/>
                    <a:pt x="768350" y="209550"/>
                  </a:cubicBezTo>
                  <a:cubicBezTo>
                    <a:pt x="765176" y="190506"/>
                    <a:pt x="760481" y="150121"/>
                    <a:pt x="749300" y="133350"/>
                  </a:cubicBezTo>
                  <a:cubicBezTo>
                    <a:pt x="729174" y="103161"/>
                    <a:pt x="739013" y="121540"/>
                    <a:pt x="723900" y="76200"/>
                  </a:cubicBezTo>
                  <a:lnTo>
                    <a:pt x="717550" y="57150"/>
                  </a:lnTo>
                  <a:cubicBezTo>
                    <a:pt x="714090" y="46770"/>
                    <a:pt x="708866" y="25529"/>
                    <a:pt x="698500" y="19050"/>
                  </a:cubicBezTo>
                  <a:cubicBezTo>
                    <a:pt x="669755" y="1085"/>
                    <a:pt x="609891" y="2141"/>
                    <a:pt x="584200" y="0"/>
                  </a:cubicBezTo>
                  <a:cubicBezTo>
                    <a:pt x="566141" y="54178"/>
                    <a:pt x="583230" y="-2519"/>
                    <a:pt x="571500" y="120650"/>
                  </a:cubicBezTo>
                  <a:cubicBezTo>
                    <a:pt x="569107" y="145781"/>
                    <a:pt x="560399" y="166653"/>
                    <a:pt x="552450" y="190500"/>
                  </a:cubicBezTo>
                  <a:lnTo>
                    <a:pt x="546100" y="209550"/>
                  </a:lnTo>
                  <a:cubicBezTo>
                    <a:pt x="543687" y="216790"/>
                    <a:pt x="537633" y="222250"/>
                    <a:pt x="533400" y="228600"/>
                  </a:cubicBezTo>
                  <a:lnTo>
                    <a:pt x="514350" y="171450"/>
                  </a:lnTo>
                  <a:cubicBezTo>
                    <a:pt x="510279" y="159236"/>
                    <a:pt x="511123" y="145841"/>
                    <a:pt x="508000" y="133350"/>
                  </a:cubicBezTo>
                  <a:cubicBezTo>
                    <a:pt x="504753" y="120363"/>
                    <a:pt x="497501" y="108455"/>
                    <a:pt x="495300" y="95250"/>
                  </a:cubicBezTo>
                  <a:cubicBezTo>
                    <a:pt x="493183" y="82550"/>
                    <a:pt x="492073" y="69641"/>
                    <a:pt x="488950" y="57150"/>
                  </a:cubicBezTo>
                  <a:cubicBezTo>
                    <a:pt x="485703" y="44163"/>
                    <a:pt x="476250" y="19050"/>
                    <a:pt x="476250" y="19050"/>
                  </a:cubicBezTo>
                  <a:cubicBezTo>
                    <a:pt x="469900" y="21167"/>
                    <a:pt x="461381" y="20173"/>
                    <a:pt x="457200" y="25400"/>
                  </a:cubicBezTo>
                  <a:cubicBezTo>
                    <a:pt x="451748" y="32215"/>
                    <a:pt x="452743" y="42281"/>
                    <a:pt x="450850" y="50800"/>
                  </a:cubicBezTo>
                  <a:cubicBezTo>
                    <a:pt x="448509" y="61336"/>
                    <a:pt x="449855" y="73179"/>
                    <a:pt x="444500" y="82550"/>
                  </a:cubicBezTo>
                  <a:cubicBezTo>
                    <a:pt x="440714" y="89176"/>
                    <a:pt x="431313" y="90364"/>
                    <a:pt x="425450" y="95250"/>
                  </a:cubicBezTo>
                  <a:cubicBezTo>
                    <a:pt x="393739" y="121676"/>
                    <a:pt x="420828" y="109491"/>
                    <a:pt x="387350" y="120650"/>
                  </a:cubicBezTo>
                  <a:cubicBezTo>
                    <a:pt x="383117" y="127000"/>
                    <a:pt x="380046" y="134304"/>
                    <a:pt x="374650" y="139700"/>
                  </a:cubicBezTo>
                  <a:cubicBezTo>
                    <a:pt x="369254" y="145096"/>
                    <a:pt x="361463" y="147514"/>
                    <a:pt x="355600" y="152400"/>
                  </a:cubicBezTo>
                  <a:cubicBezTo>
                    <a:pt x="340428" y="165044"/>
                    <a:pt x="316596" y="193211"/>
                    <a:pt x="311150" y="209550"/>
                  </a:cubicBezTo>
                  <a:lnTo>
                    <a:pt x="292100" y="266700"/>
                  </a:lnTo>
                  <a:cubicBezTo>
                    <a:pt x="289983" y="273050"/>
                    <a:pt x="279400" y="270933"/>
                    <a:pt x="273050" y="273050"/>
                  </a:cubicBezTo>
                  <a:cubicBezTo>
                    <a:pt x="272909" y="271360"/>
                    <a:pt x="289104" y="183591"/>
                    <a:pt x="247650" y="190500"/>
                  </a:cubicBezTo>
                  <a:cubicBezTo>
                    <a:pt x="240122" y="191755"/>
                    <a:pt x="234950" y="198967"/>
                    <a:pt x="228600" y="203200"/>
                  </a:cubicBezTo>
                  <a:cubicBezTo>
                    <a:pt x="226483" y="211667"/>
                    <a:pt x="230529" y="225840"/>
                    <a:pt x="222250" y="228600"/>
                  </a:cubicBezTo>
                  <a:cubicBezTo>
                    <a:pt x="215010" y="231013"/>
                    <a:pt x="212650" y="216524"/>
                    <a:pt x="209550" y="209550"/>
                  </a:cubicBezTo>
                  <a:cubicBezTo>
                    <a:pt x="188936" y="163167"/>
                    <a:pt x="212449" y="176650"/>
                    <a:pt x="177800" y="165100"/>
                  </a:cubicBezTo>
                  <a:cubicBezTo>
                    <a:pt x="173567" y="158750"/>
                    <a:pt x="171059" y="150818"/>
                    <a:pt x="165100" y="146050"/>
                  </a:cubicBezTo>
                  <a:cubicBezTo>
                    <a:pt x="149504" y="133573"/>
                    <a:pt x="142596" y="141594"/>
                    <a:pt x="127000" y="146050"/>
                  </a:cubicBezTo>
                  <a:cubicBezTo>
                    <a:pt x="118609" y="148448"/>
                    <a:pt x="110067" y="150283"/>
                    <a:pt x="101600" y="152400"/>
                  </a:cubicBezTo>
                  <a:cubicBezTo>
                    <a:pt x="95250" y="156633"/>
                    <a:pt x="87946" y="159704"/>
                    <a:pt x="82550" y="165100"/>
                  </a:cubicBezTo>
                  <a:cubicBezTo>
                    <a:pt x="40217" y="207433"/>
                    <a:pt x="101600" y="162983"/>
                    <a:pt x="50800" y="196850"/>
                  </a:cubicBezTo>
                  <a:cubicBezTo>
                    <a:pt x="48611" y="179338"/>
                    <a:pt x="47889" y="146577"/>
                    <a:pt x="38100" y="127000"/>
                  </a:cubicBezTo>
                  <a:cubicBezTo>
                    <a:pt x="34687" y="120174"/>
                    <a:pt x="29633" y="114300"/>
                    <a:pt x="25400" y="107950"/>
                  </a:cubicBezTo>
                  <a:cubicBezTo>
                    <a:pt x="23283" y="99483"/>
                    <a:pt x="23891" y="89812"/>
                    <a:pt x="19050" y="82550"/>
                  </a:cubicBezTo>
                  <a:cubicBezTo>
                    <a:pt x="14817" y="76200"/>
                    <a:pt x="0" y="69850"/>
                    <a:pt x="0" y="69850"/>
                  </a:cubicBezTo>
                </a:path>
              </a:pathLst>
            </a:cu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GB" sz="1800">
                <a:solidFill>
                  <a:srgbClr val="0070C0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57200" y="3349256"/>
              <a:ext cx="2562447" cy="1488558"/>
            </a:xfrm>
            <a:custGeom>
              <a:avLst/>
              <a:gdLst>
                <a:gd name="connsiteX0" fmla="*/ 2562447 w 2562447"/>
                <a:gd name="connsiteY0" fmla="*/ 1360967 h 1488558"/>
                <a:gd name="connsiteX1" fmla="*/ 2519916 w 2562447"/>
                <a:gd name="connsiteY1" fmla="*/ 1414130 h 1488558"/>
                <a:gd name="connsiteX2" fmla="*/ 2498651 w 2562447"/>
                <a:gd name="connsiteY2" fmla="*/ 1488558 h 1488558"/>
                <a:gd name="connsiteX3" fmla="*/ 2477386 w 2562447"/>
                <a:gd name="connsiteY3" fmla="*/ 1456660 h 1488558"/>
                <a:gd name="connsiteX4" fmla="*/ 2445488 w 2562447"/>
                <a:gd name="connsiteY4" fmla="*/ 1435395 h 1488558"/>
                <a:gd name="connsiteX5" fmla="*/ 2424223 w 2562447"/>
                <a:gd name="connsiteY5" fmla="*/ 1360967 h 1488558"/>
                <a:gd name="connsiteX6" fmla="*/ 2402958 w 2562447"/>
                <a:gd name="connsiteY6" fmla="*/ 1329070 h 1488558"/>
                <a:gd name="connsiteX7" fmla="*/ 2307265 w 2562447"/>
                <a:gd name="connsiteY7" fmla="*/ 1339702 h 1488558"/>
                <a:gd name="connsiteX8" fmla="*/ 2275367 w 2562447"/>
                <a:gd name="connsiteY8" fmla="*/ 1350335 h 1488558"/>
                <a:gd name="connsiteX9" fmla="*/ 2211572 w 2562447"/>
                <a:gd name="connsiteY9" fmla="*/ 1392865 h 1488558"/>
                <a:gd name="connsiteX10" fmla="*/ 2030819 w 2562447"/>
                <a:gd name="connsiteY10" fmla="*/ 1382232 h 1488558"/>
                <a:gd name="connsiteX11" fmla="*/ 1998921 w 2562447"/>
                <a:gd name="connsiteY11" fmla="*/ 1371600 h 1488558"/>
                <a:gd name="connsiteX12" fmla="*/ 1924493 w 2562447"/>
                <a:gd name="connsiteY12" fmla="*/ 1360967 h 1488558"/>
                <a:gd name="connsiteX13" fmla="*/ 1871330 w 2562447"/>
                <a:gd name="connsiteY13" fmla="*/ 1339702 h 1488558"/>
                <a:gd name="connsiteX14" fmla="*/ 1839433 w 2562447"/>
                <a:gd name="connsiteY14" fmla="*/ 1318437 h 1488558"/>
                <a:gd name="connsiteX15" fmla="*/ 1754372 w 2562447"/>
                <a:gd name="connsiteY15" fmla="*/ 1297172 h 1488558"/>
                <a:gd name="connsiteX16" fmla="*/ 1733107 w 2562447"/>
                <a:gd name="connsiteY16" fmla="*/ 1265274 h 1488558"/>
                <a:gd name="connsiteX17" fmla="*/ 1722474 w 2562447"/>
                <a:gd name="connsiteY17" fmla="*/ 1222744 h 1488558"/>
                <a:gd name="connsiteX18" fmla="*/ 1690577 w 2562447"/>
                <a:gd name="connsiteY18" fmla="*/ 1201479 h 1488558"/>
                <a:gd name="connsiteX19" fmla="*/ 1637414 w 2562447"/>
                <a:gd name="connsiteY19" fmla="*/ 1105786 h 1488558"/>
                <a:gd name="connsiteX20" fmla="*/ 1605516 w 2562447"/>
                <a:gd name="connsiteY20" fmla="*/ 1084521 h 1488558"/>
                <a:gd name="connsiteX21" fmla="*/ 1520456 w 2562447"/>
                <a:gd name="connsiteY21" fmla="*/ 1020725 h 1488558"/>
                <a:gd name="connsiteX22" fmla="*/ 1477926 w 2562447"/>
                <a:gd name="connsiteY22" fmla="*/ 956930 h 1488558"/>
                <a:gd name="connsiteX23" fmla="*/ 1424763 w 2562447"/>
                <a:gd name="connsiteY23" fmla="*/ 861237 h 1488558"/>
                <a:gd name="connsiteX24" fmla="*/ 1392865 w 2562447"/>
                <a:gd name="connsiteY24" fmla="*/ 839972 h 1488558"/>
                <a:gd name="connsiteX25" fmla="*/ 1339702 w 2562447"/>
                <a:gd name="connsiteY25" fmla="*/ 893135 h 1488558"/>
                <a:gd name="connsiteX26" fmla="*/ 1307805 w 2562447"/>
                <a:gd name="connsiteY26" fmla="*/ 871870 h 1488558"/>
                <a:gd name="connsiteX27" fmla="*/ 1233377 w 2562447"/>
                <a:gd name="connsiteY27" fmla="*/ 861237 h 1488558"/>
                <a:gd name="connsiteX28" fmla="*/ 1190847 w 2562447"/>
                <a:gd name="connsiteY28" fmla="*/ 808074 h 1488558"/>
                <a:gd name="connsiteX29" fmla="*/ 1127051 w 2562447"/>
                <a:gd name="connsiteY29" fmla="*/ 797442 h 1488558"/>
                <a:gd name="connsiteX30" fmla="*/ 1105786 w 2562447"/>
                <a:gd name="connsiteY30" fmla="*/ 723014 h 1488558"/>
                <a:gd name="connsiteX31" fmla="*/ 1073888 w 2562447"/>
                <a:gd name="connsiteY31" fmla="*/ 691116 h 1488558"/>
                <a:gd name="connsiteX32" fmla="*/ 988828 w 2562447"/>
                <a:gd name="connsiteY32" fmla="*/ 606056 h 1488558"/>
                <a:gd name="connsiteX33" fmla="*/ 946298 w 2562447"/>
                <a:gd name="connsiteY33" fmla="*/ 616688 h 1488558"/>
                <a:gd name="connsiteX34" fmla="*/ 839972 w 2562447"/>
                <a:gd name="connsiteY34" fmla="*/ 637953 h 1488558"/>
                <a:gd name="connsiteX35" fmla="*/ 797442 w 2562447"/>
                <a:gd name="connsiteY35" fmla="*/ 552893 h 1488558"/>
                <a:gd name="connsiteX36" fmla="*/ 744279 w 2562447"/>
                <a:gd name="connsiteY36" fmla="*/ 489097 h 1488558"/>
                <a:gd name="connsiteX37" fmla="*/ 701749 w 2562447"/>
                <a:gd name="connsiteY37" fmla="*/ 435935 h 1488558"/>
                <a:gd name="connsiteX38" fmla="*/ 350874 w 2562447"/>
                <a:gd name="connsiteY38" fmla="*/ 361507 h 1488558"/>
                <a:gd name="connsiteX39" fmla="*/ 340242 w 2562447"/>
                <a:gd name="connsiteY39" fmla="*/ 180753 h 1488558"/>
                <a:gd name="connsiteX40" fmla="*/ 180753 w 2562447"/>
                <a:gd name="connsiteY40" fmla="*/ 170121 h 1488558"/>
                <a:gd name="connsiteX41" fmla="*/ 159488 w 2562447"/>
                <a:gd name="connsiteY41" fmla="*/ 138223 h 1488558"/>
                <a:gd name="connsiteX42" fmla="*/ 127591 w 2562447"/>
                <a:gd name="connsiteY42" fmla="*/ 106325 h 1488558"/>
                <a:gd name="connsiteX43" fmla="*/ 85060 w 2562447"/>
                <a:gd name="connsiteY43" fmla="*/ 106325 h 1488558"/>
                <a:gd name="connsiteX44" fmla="*/ 63795 w 2562447"/>
                <a:gd name="connsiteY44" fmla="*/ 0 h 1488558"/>
                <a:gd name="connsiteX45" fmla="*/ 31898 w 2562447"/>
                <a:gd name="connsiteY45" fmla="*/ 53163 h 1488558"/>
                <a:gd name="connsiteX46" fmla="*/ 21265 w 2562447"/>
                <a:gd name="connsiteY46" fmla="*/ 21265 h 1488558"/>
                <a:gd name="connsiteX47" fmla="*/ 0 w 2562447"/>
                <a:gd name="connsiteY47" fmla="*/ 21265 h 148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562447" h="1488558">
                  <a:moveTo>
                    <a:pt x="2562447" y="1360967"/>
                  </a:moveTo>
                  <a:cubicBezTo>
                    <a:pt x="2548270" y="1378688"/>
                    <a:pt x="2531944" y="1394885"/>
                    <a:pt x="2519916" y="1414130"/>
                  </a:cubicBezTo>
                  <a:cubicBezTo>
                    <a:pt x="2513563" y="1424296"/>
                    <a:pt x="2500399" y="1481566"/>
                    <a:pt x="2498651" y="1488558"/>
                  </a:cubicBezTo>
                  <a:cubicBezTo>
                    <a:pt x="2491563" y="1477925"/>
                    <a:pt x="2486422" y="1465696"/>
                    <a:pt x="2477386" y="1456660"/>
                  </a:cubicBezTo>
                  <a:cubicBezTo>
                    <a:pt x="2468350" y="1447624"/>
                    <a:pt x="2453471" y="1445374"/>
                    <a:pt x="2445488" y="1435395"/>
                  </a:cubicBezTo>
                  <a:cubicBezTo>
                    <a:pt x="2439125" y="1427441"/>
                    <a:pt x="2425984" y="1365076"/>
                    <a:pt x="2424223" y="1360967"/>
                  </a:cubicBezTo>
                  <a:cubicBezTo>
                    <a:pt x="2419189" y="1349222"/>
                    <a:pt x="2410046" y="1339702"/>
                    <a:pt x="2402958" y="1329070"/>
                  </a:cubicBezTo>
                  <a:cubicBezTo>
                    <a:pt x="2371060" y="1332614"/>
                    <a:pt x="2338922" y="1334426"/>
                    <a:pt x="2307265" y="1339702"/>
                  </a:cubicBezTo>
                  <a:cubicBezTo>
                    <a:pt x="2296210" y="1341545"/>
                    <a:pt x="2284692" y="1344118"/>
                    <a:pt x="2275367" y="1350335"/>
                  </a:cubicBezTo>
                  <a:cubicBezTo>
                    <a:pt x="2195721" y="1403432"/>
                    <a:pt x="2287418" y="1367582"/>
                    <a:pt x="2211572" y="1392865"/>
                  </a:cubicBezTo>
                  <a:cubicBezTo>
                    <a:pt x="2151321" y="1389321"/>
                    <a:pt x="2090875" y="1388238"/>
                    <a:pt x="2030819" y="1382232"/>
                  </a:cubicBezTo>
                  <a:cubicBezTo>
                    <a:pt x="2019667" y="1381117"/>
                    <a:pt x="2009911" y="1373798"/>
                    <a:pt x="1998921" y="1371600"/>
                  </a:cubicBezTo>
                  <a:cubicBezTo>
                    <a:pt x="1974346" y="1366685"/>
                    <a:pt x="1949302" y="1364511"/>
                    <a:pt x="1924493" y="1360967"/>
                  </a:cubicBezTo>
                  <a:cubicBezTo>
                    <a:pt x="1906772" y="1353879"/>
                    <a:pt x="1888401" y="1348238"/>
                    <a:pt x="1871330" y="1339702"/>
                  </a:cubicBezTo>
                  <a:cubicBezTo>
                    <a:pt x="1859901" y="1333987"/>
                    <a:pt x="1851442" y="1322804"/>
                    <a:pt x="1839433" y="1318437"/>
                  </a:cubicBezTo>
                  <a:cubicBezTo>
                    <a:pt x="1811966" y="1308449"/>
                    <a:pt x="1754372" y="1297172"/>
                    <a:pt x="1754372" y="1297172"/>
                  </a:cubicBezTo>
                  <a:cubicBezTo>
                    <a:pt x="1747284" y="1286539"/>
                    <a:pt x="1738141" y="1277020"/>
                    <a:pt x="1733107" y="1265274"/>
                  </a:cubicBezTo>
                  <a:cubicBezTo>
                    <a:pt x="1727351" y="1251843"/>
                    <a:pt x="1730580" y="1234903"/>
                    <a:pt x="1722474" y="1222744"/>
                  </a:cubicBezTo>
                  <a:cubicBezTo>
                    <a:pt x="1715386" y="1212112"/>
                    <a:pt x="1701209" y="1208567"/>
                    <a:pt x="1690577" y="1201479"/>
                  </a:cubicBezTo>
                  <a:cubicBezTo>
                    <a:pt x="1679497" y="1168240"/>
                    <a:pt x="1668751" y="1126677"/>
                    <a:pt x="1637414" y="1105786"/>
                  </a:cubicBezTo>
                  <a:cubicBezTo>
                    <a:pt x="1626781" y="1098698"/>
                    <a:pt x="1615133" y="1092936"/>
                    <a:pt x="1605516" y="1084521"/>
                  </a:cubicBezTo>
                  <a:cubicBezTo>
                    <a:pt x="1530330" y="1018733"/>
                    <a:pt x="1582433" y="1041385"/>
                    <a:pt x="1520456" y="1020725"/>
                  </a:cubicBezTo>
                  <a:cubicBezTo>
                    <a:pt x="1506279" y="999460"/>
                    <a:pt x="1486008" y="981176"/>
                    <a:pt x="1477926" y="956930"/>
                  </a:cubicBezTo>
                  <a:cubicBezTo>
                    <a:pt x="1466846" y="923691"/>
                    <a:pt x="1456100" y="882128"/>
                    <a:pt x="1424763" y="861237"/>
                  </a:cubicBezTo>
                  <a:lnTo>
                    <a:pt x="1392865" y="839972"/>
                  </a:lnTo>
                  <a:cubicBezTo>
                    <a:pt x="1381905" y="861892"/>
                    <a:pt x="1375805" y="899152"/>
                    <a:pt x="1339702" y="893135"/>
                  </a:cubicBezTo>
                  <a:cubicBezTo>
                    <a:pt x="1327097" y="891034"/>
                    <a:pt x="1320045" y="875542"/>
                    <a:pt x="1307805" y="871870"/>
                  </a:cubicBezTo>
                  <a:cubicBezTo>
                    <a:pt x="1283801" y="864669"/>
                    <a:pt x="1258186" y="864781"/>
                    <a:pt x="1233377" y="861237"/>
                  </a:cubicBezTo>
                  <a:cubicBezTo>
                    <a:pt x="1212854" y="717583"/>
                    <a:pt x="1247717" y="801755"/>
                    <a:pt x="1190847" y="808074"/>
                  </a:cubicBezTo>
                  <a:cubicBezTo>
                    <a:pt x="1169420" y="810455"/>
                    <a:pt x="1148316" y="800986"/>
                    <a:pt x="1127051" y="797442"/>
                  </a:cubicBezTo>
                  <a:cubicBezTo>
                    <a:pt x="1125632" y="791766"/>
                    <a:pt x="1111890" y="732170"/>
                    <a:pt x="1105786" y="723014"/>
                  </a:cubicBezTo>
                  <a:cubicBezTo>
                    <a:pt x="1097445" y="710503"/>
                    <a:pt x="1083120" y="702985"/>
                    <a:pt x="1073888" y="691116"/>
                  </a:cubicBezTo>
                  <a:cubicBezTo>
                    <a:pt x="1008569" y="607134"/>
                    <a:pt x="1062898" y="643091"/>
                    <a:pt x="988828" y="606056"/>
                  </a:cubicBezTo>
                  <a:cubicBezTo>
                    <a:pt x="974651" y="609600"/>
                    <a:pt x="960675" y="614074"/>
                    <a:pt x="946298" y="616688"/>
                  </a:cubicBezTo>
                  <a:cubicBezTo>
                    <a:pt x="838784" y="636236"/>
                    <a:pt x="905480" y="616118"/>
                    <a:pt x="839972" y="637953"/>
                  </a:cubicBezTo>
                  <a:cubicBezTo>
                    <a:pt x="779475" y="577458"/>
                    <a:pt x="830036" y="639814"/>
                    <a:pt x="797442" y="552893"/>
                  </a:cubicBezTo>
                  <a:cubicBezTo>
                    <a:pt x="788560" y="529208"/>
                    <a:pt x="760827" y="505645"/>
                    <a:pt x="744279" y="489097"/>
                  </a:cubicBezTo>
                  <a:cubicBezTo>
                    <a:pt x="720336" y="417266"/>
                    <a:pt x="753542" y="495127"/>
                    <a:pt x="701749" y="435935"/>
                  </a:cubicBezTo>
                  <a:cubicBezTo>
                    <a:pt x="570086" y="285462"/>
                    <a:pt x="813878" y="377472"/>
                    <a:pt x="350874" y="361507"/>
                  </a:cubicBezTo>
                  <a:cubicBezTo>
                    <a:pt x="347330" y="301256"/>
                    <a:pt x="380340" y="225863"/>
                    <a:pt x="340242" y="180753"/>
                  </a:cubicBezTo>
                  <a:cubicBezTo>
                    <a:pt x="304844" y="140930"/>
                    <a:pt x="232618" y="182324"/>
                    <a:pt x="180753" y="170121"/>
                  </a:cubicBezTo>
                  <a:cubicBezTo>
                    <a:pt x="168314" y="167194"/>
                    <a:pt x="167669" y="148040"/>
                    <a:pt x="159488" y="138223"/>
                  </a:cubicBezTo>
                  <a:cubicBezTo>
                    <a:pt x="149862" y="126671"/>
                    <a:pt x="138223" y="116958"/>
                    <a:pt x="127591" y="106325"/>
                  </a:cubicBezTo>
                  <a:cubicBezTo>
                    <a:pt x="113414" y="120503"/>
                    <a:pt x="99238" y="148857"/>
                    <a:pt x="85060" y="106325"/>
                  </a:cubicBezTo>
                  <a:cubicBezTo>
                    <a:pt x="73630" y="72036"/>
                    <a:pt x="63795" y="0"/>
                    <a:pt x="63795" y="0"/>
                  </a:cubicBezTo>
                  <a:cubicBezTo>
                    <a:pt x="63046" y="2246"/>
                    <a:pt x="49412" y="59001"/>
                    <a:pt x="31898" y="53163"/>
                  </a:cubicBezTo>
                  <a:cubicBezTo>
                    <a:pt x="21265" y="49619"/>
                    <a:pt x="29190" y="29190"/>
                    <a:pt x="21265" y="21265"/>
                  </a:cubicBezTo>
                  <a:cubicBezTo>
                    <a:pt x="16253" y="16253"/>
                    <a:pt x="7088" y="21265"/>
                    <a:pt x="0" y="21265"/>
                  </a:cubicBezTo>
                </a:path>
              </a:pathLst>
            </a:cu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GB" sz="1800"/>
            </a:p>
          </p:txBody>
        </p:sp>
      </p:grpSp>
      <p:pic>
        <p:nvPicPr>
          <p:cNvPr id="11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26" r="2871"/>
          <a:stretch/>
        </p:blipFill>
        <p:spPr>
          <a:xfrm>
            <a:off x="4813675" y="1396182"/>
            <a:ext cx="3098205" cy="235883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2991430" y="2231486"/>
            <a:ext cx="1724268" cy="20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15" name="Group 14"/>
          <p:cNvGrpSpPr/>
          <p:nvPr/>
        </p:nvGrpSpPr>
        <p:grpSpPr>
          <a:xfrm>
            <a:off x="3084022" y="4088716"/>
            <a:ext cx="4850620" cy="2450260"/>
            <a:chOff x="2288906" y="4308620"/>
            <a:chExt cx="4245747" cy="22140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059" t="9270" r="6713"/>
            <a:stretch/>
          </p:blipFill>
          <p:spPr>
            <a:xfrm>
              <a:off x="3820818" y="4308620"/>
              <a:ext cx="2713835" cy="2214099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2288906" y="5004025"/>
              <a:ext cx="1428206" cy="1393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46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47650"/>
            <a:ext cx="7772400" cy="11430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</a:t>
            </a:r>
            <a:r>
              <a:rPr lang="en-GB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mTORi</a:t>
            </a:r>
            <a:r>
              <a:rPr lang="en-GB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other manifestations of LAM?</a:t>
            </a:r>
            <a:endParaRPr lang="en-GB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0448" y="2848755"/>
            <a:ext cx="2557621" cy="2740821"/>
            <a:chOff x="400598" y="2655340"/>
            <a:chExt cx="3410162" cy="36544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598" y="2655340"/>
              <a:ext cx="3410162" cy="2864536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18611902">
              <a:off x="1898469" y="5251268"/>
              <a:ext cx="1045028" cy="1915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7658" y="5817325"/>
              <a:ext cx="248615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angiomyolipoma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26084" y="2849336"/>
            <a:ext cx="2911195" cy="2740240"/>
            <a:chOff x="3901445" y="2656114"/>
            <a:chExt cx="3881593" cy="36536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488" t="6930"/>
            <a:stretch/>
          </p:blipFill>
          <p:spPr>
            <a:xfrm>
              <a:off x="3901445" y="2656114"/>
              <a:ext cx="3881593" cy="2865119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 rot="18611902">
              <a:off x="5612685" y="5255615"/>
              <a:ext cx="1045028" cy="1915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82025" y="5817325"/>
              <a:ext cx="244639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chylous effusion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03443" y="2849336"/>
            <a:ext cx="2809487" cy="2740240"/>
            <a:chOff x="7871256" y="2656114"/>
            <a:chExt cx="3745983" cy="36536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7342" b="3178"/>
            <a:stretch/>
          </p:blipFill>
          <p:spPr>
            <a:xfrm>
              <a:off x="7871256" y="2656114"/>
              <a:ext cx="3745983" cy="2863534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 rot="2988098" flipH="1">
              <a:off x="8171793" y="5172179"/>
              <a:ext cx="1516189" cy="1544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47312" y="5817325"/>
              <a:ext cx="23322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chylous ascites</a:t>
              </a: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7493000" y="5960533"/>
            <a:ext cx="1651000" cy="8974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17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6824736" y="5943600"/>
            <a:ext cx="2319264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47650" y="381000"/>
            <a:ext cx="8667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4000" dirty="0" smtClean="0">
                <a:solidFill>
                  <a:srgbClr val="7030A0"/>
                </a:solidFill>
              </a:rPr>
              <a:t>What happens as time passes?</a:t>
            </a:r>
            <a:endParaRPr lang="en-GB" sz="4000" dirty="0">
              <a:solidFill>
                <a:srgbClr val="7030A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oup 8"/>
          <p:cNvGrpSpPr/>
          <p:nvPr/>
        </p:nvGrpSpPr>
        <p:grpSpPr>
          <a:xfrm>
            <a:off x="695547" y="1271755"/>
            <a:ext cx="4151052" cy="5255388"/>
            <a:chOff x="-280246" y="328588"/>
            <a:chExt cx="6452446" cy="8776499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0453535"/>
                </p:ext>
              </p:extLst>
            </p:nvPr>
          </p:nvGraphicFramePr>
          <p:xfrm>
            <a:off x="149006" y="450146"/>
            <a:ext cx="3136384" cy="86549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5482965"/>
                </p:ext>
              </p:extLst>
            </p:nvPr>
          </p:nvGraphicFramePr>
          <p:xfrm>
            <a:off x="3314700" y="441433"/>
            <a:ext cx="2857500" cy="86549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1533993"/>
                </p:ext>
              </p:extLst>
            </p:nvPr>
          </p:nvGraphicFramePr>
          <p:xfrm>
            <a:off x="3314700" y="441433"/>
            <a:ext cx="2857500" cy="78072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971550" y="742950"/>
              <a:ext cx="2836782" cy="513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no mTOR inhibitor</a:t>
              </a:r>
              <a:endParaRPr lang="en-GB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54115" y="742950"/>
              <a:ext cx="1539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mTOR inhibitor</a:t>
              </a:r>
              <a:endParaRPr lang="en-GB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831201" y="4607841"/>
              <a:ext cx="1628162" cy="526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FEV</a:t>
              </a:r>
              <a:r>
                <a:rPr lang="en-GB" sz="1600" baseline="-25000" dirty="0" smtClean="0"/>
                <a:t>1</a:t>
              </a:r>
              <a:r>
                <a:rPr lang="en-GB" sz="1600" dirty="0" smtClean="0"/>
                <a:t> (l)</a:t>
              </a:r>
              <a:endParaRPr lang="en-GB" sz="1600" dirty="0"/>
            </a:p>
          </p:txBody>
        </p:sp>
        <p:graphicFrame>
          <p:nvGraphicFramePr>
            <p:cNvPr id="16" name="Chart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894932"/>
                </p:ext>
              </p:extLst>
            </p:nvPr>
          </p:nvGraphicFramePr>
          <p:xfrm>
            <a:off x="630250" y="491108"/>
            <a:ext cx="2584916" cy="76936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7" name="Chart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4428537"/>
                </p:ext>
              </p:extLst>
            </p:nvPr>
          </p:nvGraphicFramePr>
          <p:xfrm>
            <a:off x="3314517" y="328588"/>
            <a:ext cx="2857683" cy="792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7441670" y="6561318"/>
            <a:ext cx="16632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1000" dirty="0" smtClean="0">
                <a:solidFill>
                  <a:schemeClr val="tx2"/>
                </a:solidFill>
                <a:latin typeface="Verdana" pitchFamily="34" charset="0"/>
              </a:rPr>
              <a:t>Bee </a:t>
            </a:r>
            <a:r>
              <a:rPr lang="en-GB" sz="1000" dirty="0">
                <a:solidFill>
                  <a:schemeClr val="tx2"/>
                </a:solidFill>
                <a:latin typeface="Verdana" pitchFamily="34" charset="0"/>
              </a:rPr>
              <a:t>et al.</a:t>
            </a:r>
            <a:r>
              <a:rPr lang="en-GB" sz="1000" dirty="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GB" sz="1000" i="1" dirty="0" smtClean="0">
                <a:solidFill>
                  <a:schemeClr val="tx2"/>
                </a:solidFill>
              </a:rPr>
              <a:t>Thorax </a:t>
            </a:r>
            <a:r>
              <a:rPr lang="en-GB" sz="1000" dirty="0" smtClean="0">
                <a:solidFill>
                  <a:schemeClr val="tx2"/>
                </a:solidFill>
                <a:latin typeface="Verdana" pitchFamily="34" charset="0"/>
              </a:rPr>
              <a:t>2015</a:t>
            </a:r>
            <a:endParaRPr lang="en-GB" sz="10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2859" y="2853249"/>
            <a:ext cx="3552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/>
              <a:t>no </a:t>
            </a:r>
            <a:r>
              <a:rPr lang="en-GB" sz="1800" b="1" dirty="0" err="1" smtClean="0"/>
              <a:t>mTORi</a:t>
            </a:r>
            <a:endParaRPr lang="en-GB" sz="1800" b="1" dirty="0" smtClean="0">
              <a:sym typeface="Symbol"/>
            </a:endParaRPr>
          </a:p>
          <a:p>
            <a:r>
              <a:rPr lang="en-GB" sz="1800" dirty="0" smtClean="0">
                <a:sym typeface="Symbol"/>
              </a:rPr>
              <a:t></a:t>
            </a:r>
            <a:r>
              <a:rPr lang="en-GB" sz="1800" dirty="0" smtClean="0"/>
              <a:t>FEV</a:t>
            </a:r>
            <a:r>
              <a:rPr lang="en-GB" sz="1800" baseline="-25000" dirty="0" smtClean="0"/>
              <a:t>1</a:t>
            </a:r>
            <a:r>
              <a:rPr lang="en-GB" sz="1800" dirty="0"/>
              <a:t> </a:t>
            </a:r>
            <a:r>
              <a:rPr lang="en-GB" sz="1800" dirty="0" smtClean="0"/>
              <a:t>-70 </a:t>
            </a:r>
            <a:r>
              <a:rPr lang="en-GB" sz="1800" dirty="0"/>
              <a:t>ml/year </a:t>
            </a:r>
            <a:r>
              <a:rPr lang="en-GB" sz="1800" dirty="0" smtClean="0"/>
              <a:t>(n=66)</a:t>
            </a:r>
          </a:p>
          <a:p>
            <a:endParaRPr lang="en-GB" sz="1800" dirty="0" smtClean="0">
              <a:sym typeface="Symbol"/>
            </a:endParaRPr>
          </a:p>
          <a:p>
            <a:endParaRPr lang="en-GB" sz="1800" dirty="0" smtClean="0">
              <a:sym typeface="Symbol"/>
            </a:endParaRPr>
          </a:p>
          <a:p>
            <a:r>
              <a:rPr lang="en-GB" sz="1800" b="1" dirty="0" err="1" smtClean="0"/>
              <a:t>mTORi</a:t>
            </a:r>
            <a:endParaRPr lang="en-GB" sz="1800" b="1" dirty="0" smtClean="0">
              <a:sym typeface="Symbol"/>
            </a:endParaRPr>
          </a:p>
          <a:p>
            <a:r>
              <a:rPr lang="en-GB" sz="1800" dirty="0" smtClean="0">
                <a:sym typeface="Symbol"/>
              </a:rPr>
              <a:t></a:t>
            </a:r>
            <a:r>
              <a:rPr lang="en-GB" sz="1800" dirty="0" smtClean="0"/>
              <a:t>FEV</a:t>
            </a:r>
            <a:r>
              <a:rPr lang="en-GB" sz="1800" baseline="-25000" dirty="0" smtClean="0"/>
              <a:t>1</a:t>
            </a:r>
            <a:r>
              <a:rPr lang="en-GB" sz="1800" dirty="0"/>
              <a:t> </a:t>
            </a:r>
            <a:r>
              <a:rPr lang="en-GB" sz="1800" dirty="0" smtClean="0"/>
              <a:t>-7 </a:t>
            </a:r>
            <a:r>
              <a:rPr lang="en-GB" sz="1800" dirty="0"/>
              <a:t>ml/year </a:t>
            </a:r>
            <a:r>
              <a:rPr lang="en-GB" sz="1800" dirty="0" smtClean="0"/>
              <a:t>(n=23)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48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Verdana" pitchFamily="34" charset="0"/>
              </a:rPr>
              <a:t>LAM </a:t>
            </a:r>
            <a:r>
              <a:rPr lang="en-GB" dirty="0" smtClean="0">
                <a:solidFill>
                  <a:srgbClr val="7030A0"/>
                </a:solidFill>
                <a:latin typeface="Verdana" pitchFamily="34" charset="0"/>
              </a:rPr>
              <a:t>basics</a:t>
            </a:r>
            <a:endParaRPr lang="en-GB" dirty="0">
              <a:solidFill>
                <a:srgbClr val="7030A0"/>
              </a:solidFill>
              <a:latin typeface="Verdana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2108200"/>
            <a:ext cx="83820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Verdana" pitchFamily="34" charset="0"/>
              </a:rPr>
              <a:t>What is </a:t>
            </a:r>
            <a:r>
              <a:rPr lang="en-GB" sz="2800" dirty="0" smtClean="0">
                <a:latin typeface="Verdana" pitchFamily="34" charset="0"/>
              </a:rPr>
              <a:t>LAM</a:t>
            </a:r>
            <a:endParaRPr lang="en-GB" sz="2800" dirty="0"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Verdana" pitchFamily="34" charset="0"/>
              </a:rPr>
              <a:t>How </a:t>
            </a:r>
            <a:r>
              <a:rPr lang="en-GB" sz="2800" dirty="0" smtClean="0">
                <a:latin typeface="Verdana" pitchFamily="34" charset="0"/>
              </a:rPr>
              <a:t>LAM effects the lungs </a:t>
            </a:r>
            <a:r>
              <a:rPr lang="en-GB" sz="2800" dirty="0">
                <a:latin typeface="Verdana" pitchFamily="34" charset="0"/>
              </a:rPr>
              <a:t>and lymphatics 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Verdana" pitchFamily="34" charset="0"/>
              </a:rPr>
              <a:t>Symptoms &amp; screening</a:t>
            </a:r>
            <a:endParaRPr lang="en-GB" sz="2800" dirty="0"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Verdana" pitchFamily="34" charset="0"/>
              </a:rPr>
              <a:t>How LAM progresses / monitoring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Verdana" pitchFamily="34" charset="0"/>
              </a:rPr>
              <a:t>What treatments are available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Verdana" pitchFamily="34" charset="0"/>
              </a:rPr>
              <a:t>The UK LAM Centre</a:t>
            </a:r>
            <a:endParaRPr lang="en-GB" sz="2800" dirty="0">
              <a:latin typeface="Verdana" pitchFamily="34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8558"/>
            <a:ext cx="9144000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7030A0"/>
                </a:solidFill>
                <a:latin typeface="Verdana" pitchFamily="34" charset="0"/>
              </a:rPr>
              <a:t>Who should take </a:t>
            </a:r>
            <a:r>
              <a:rPr lang="en-GB" sz="3600" dirty="0" err="1" smtClean="0">
                <a:solidFill>
                  <a:srgbClr val="7030A0"/>
                </a:solidFill>
                <a:latin typeface="Verdana" pitchFamily="34" charset="0"/>
              </a:rPr>
              <a:t>mTORi</a:t>
            </a:r>
            <a:r>
              <a:rPr lang="en-GB" sz="3600" dirty="0" smtClean="0">
                <a:solidFill>
                  <a:srgbClr val="7030A0"/>
                </a:solidFill>
                <a:latin typeface="Verdana" pitchFamily="34" charset="0"/>
              </a:rPr>
              <a:t> for LAM?</a:t>
            </a:r>
            <a:endParaRPr lang="en-GB" sz="3600" dirty="0" smtClean="0">
              <a:solidFill>
                <a:srgbClr val="7030A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82600" y="1697420"/>
            <a:ext cx="8670925" cy="505897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need </a:t>
            </a:r>
            <a:r>
              <a:rPr lang="en-GB" sz="3600" dirty="0">
                <a:latin typeface="Verdana" pitchFamily="34" charset="0"/>
                <a:ea typeface="Verdana" pitchFamily="34" charset="0"/>
                <a:cs typeface="Verdana" pitchFamily="34" charset="0"/>
              </a:rPr>
              <a:t>treatment </a:t>
            </a:r>
          </a:p>
          <a:p>
            <a:pPr lvl="1">
              <a:defRPr/>
            </a:pPr>
            <a:r>
              <a:rPr lang="en-GB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rapid lung function decline</a:t>
            </a:r>
          </a:p>
          <a:p>
            <a:pPr lvl="1">
              <a:defRPr/>
            </a:pPr>
            <a:r>
              <a:rPr lang="en-GB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chylous problems, </a:t>
            </a:r>
          </a:p>
          <a:p>
            <a:pPr lvl="1">
              <a:defRPr/>
            </a:pPr>
            <a:r>
              <a:rPr lang="en-GB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complex angiomyolipoma</a:t>
            </a:r>
          </a:p>
          <a:p>
            <a:pPr lvl="1">
              <a:defRPr/>
            </a:pPr>
            <a:r>
              <a:rPr lang="en-GB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other TS related problems</a:t>
            </a:r>
          </a:p>
          <a:p>
            <a:pPr lvl="1">
              <a:defRPr/>
            </a:pPr>
            <a:endParaRPr lang="en-GB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en-GB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understand </a:t>
            </a:r>
            <a:r>
              <a:rPr lang="en-GB" sz="3600" dirty="0">
                <a:latin typeface="Verdana" pitchFamily="34" charset="0"/>
                <a:ea typeface="Verdana" pitchFamily="34" charset="0"/>
                <a:cs typeface="Verdana" pitchFamily="34" charset="0"/>
              </a:rPr>
              <a:t>the risks</a:t>
            </a:r>
          </a:p>
          <a:p>
            <a:pPr lvl="1">
              <a:defRPr/>
            </a:pPr>
            <a:r>
              <a:rPr lang="en-GB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have someone to prescribe &amp; monitor</a:t>
            </a:r>
          </a:p>
          <a:p>
            <a:pPr lvl="1">
              <a:defRPr/>
            </a:pPr>
            <a:endParaRPr lang="en-GB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en-GB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is </a:t>
            </a:r>
            <a:r>
              <a:rPr lang="en-GB" sz="3600" dirty="0">
                <a:latin typeface="Verdana" pitchFamily="34" charset="0"/>
                <a:ea typeface="Verdana" pitchFamily="34" charset="0"/>
                <a:cs typeface="Verdana" pitchFamily="34" charset="0"/>
              </a:rPr>
              <a:t>there a trial to enter</a:t>
            </a:r>
            <a:r>
              <a:rPr lang="en-GB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	</a:t>
            </a:r>
            <a:endParaRPr lang="en-GB" sz="3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657980" y="4983264"/>
            <a:ext cx="38100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2400" kern="0" dirty="0">
                <a:latin typeface="Verdana" pitchFamily="34" charset="0"/>
              </a:rPr>
              <a:t>Smoking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6232745" y="1605853"/>
            <a:ext cx="1400246" cy="1694009"/>
          </a:xfrm>
          <a:prstGeom prst="rect">
            <a:avLst/>
          </a:prstGeom>
          <a:noFill/>
          <a:ln/>
        </p:spPr>
      </p:pic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5387918" y="1920972"/>
            <a:ext cx="716786" cy="910001"/>
            <a:chOff x="2820" y="1203"/>
            <a:chExt cx="501" cy="650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820" y="1203"/>
              <a:ext cx="501" cy="650"/>
            </a:xfrm>
            <a:prstGeom prst="line">
              <a:avLst/>
            </a:prstGeom>
            <a:noFill/>
            <a:ln w="857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2820" y="1203"/>
              <a:ext cx="501" cy="650"/>
            </a:xfrm>
            <a:prstGeom prst="line">
              <a:avLst/>
            </a:prstGeom>
            <a:noFill/>
            <a:ln w="857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99390" y="2053198"/>
            <a:ext cx="779055" cy="847831"/>
            <a:chOff x="3108" y="2535"/>
            <a:chExt cx="365" cy="360"/>
          </a:xfrm>
        </p:grpSpPr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3108" y="2775"/>
              <a:ext cx="132" cy="114"/>
            </a:xfrm>
            <a:prstGeom prst="line">
              <a:avLst/>
            </a:prstGeom>
            <a:noFill/>
            <a:ln w="793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V="1">
              <a:off x="3228" y="2535"/>
              <a:ext cx="245" cy="360"/>
            </a:xfrm>
            <a:prstGeom prst="line">
              <a:avLst/>
            </a:prstGeom>
            <a:noFill/>
            <a:ln w="793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73268" y="3396447"/>
            <a:ext cx="4310063" cy="205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400" dirty="0">
                <a:latin typeface="Verdana" pitchFamily="34" charset="0"/>
              </a:rPr>
              <a:t>Advice</a:t>
            </a:r>
          </a:p>
          <a:p>
            <a:pPr lvl="1"/>
            <a:r>
              <a:rPr lang="en-GB" altLang="en-US" sz="2000" dirty="0">
                <a:latin typeface="Verdana" pitchFamily="34" charset="0"/>
              </a:rPr>
              <a:t>pneumothorax</a:t>
            </a:r>
          </a:p>
          <a:p>
            <a:pPr lvl="1"/>
            <a:r>
              <a:rPr lang="en-GB" altLang="en-US" sz="2000" dirty="0">
                <a:latin typeface="Verdana" pitchFamily="34" charset="0"/>
              </a:rPr>
              <a:t>angiomyolipoma</a:t>
            </a:r>
          </a:p>
          <a:p>
            <a:pPr lvl="1"/>
            <a:r>
              <a:rPr lang="en-GB" altLang="en-US" sz="2000" dirty="0">
                <a:latin typeface="Verdana" pitchFamily="34" charset="0"/>
              </a:rPr>
              <a:t>infections / vaccinations</a:t>
            </a:r>
          </a:p>
          <a:p>
            <a:pPr lvl="1"/>
            <a:r>
              <a:rPr lang="en-GB" altLang="en-US" sz="2000" dirty="0">
                <a:latin typeface="Verdana" pitchFamily="34" charset="0"/>
              </a:rPr>
              <a:t>pregnancy</a:t>
            </a:r>
          </a:p>
          <a:p>
            <a:r>
              <a:rPr lang="en-GB" altLang="en-US" sz="2400" dirty="0">
                <a:latin typeface="Verdana" pitchFamily="34" charset="0"/>
              </a:rPr>
              <a:t>Bronchodilators</a:t>
            </a:r>
          </a:p>
          <a:p>
            <a:r>
              <a:rPr lang="en-GB" altLang="en-US" sz="2400" dirty="0">
                <a:latin typeface="Verdana" pitchFamily="34" charset="0"/>
              </a:rPr>
              <a:t>Pulmonary rehab</a:t>
            </a:r>
          </a:p>
          <a:p>
            <a:r>
              <a:rPr lang="en-GB" altLang="en-US" sz="2400" dirty="0">
                <a:latin typeface="Verdana" pitchFamily="34" charset="0"/>
              </a:rPr>
              <a:t>Patient support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1983" y="1744774"/>
            <a:ext cx="1284024" cy="147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646870" y="3438469"/>
            <a:ext cx="3389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191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GB" altLang="en-US" dirty="0">
                <a:latin typeface="Verdana" pitchFamily="34" charset="0"/>
              </a:rPr>
              <a:t>Oestrogen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GB" altLang="en-US" sz="2000" dirty="0">
                <a:latin typeface="Verdana" pitchFamily="34" charset="0"/>
              </a:rPr>
              <a:t>no HRT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GB" altLang="en-US" sz="2000" dirty="0" smtClean="0">
                <a:latin typeface="Verdana" pitchFamily="34" charset="0"/>
              </a:rPr>
              <a:t>no combined contraceptive </a:t>
            </a:r>
            <a:r>
              <a:rPr lang="en-GB" altLang="en-US" sz="2000" dirty="0">
                <a:latin typeface="Verdana" pitchFamily="34" charset="0"/>
              </a:rPr>
              <a:t>pill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GB" altLang="en-US" sz="2000" dirty="0">
              <a:latin typeface="Verdan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62456" y="1810197"/>
            <a:ext cx="3614231" cy="1403041"/>
            <a:chOff x="661860" y="1979286"/>
            <a:chExt cx="3614231" cy="1403041"/>
          </a:xfrm>
        </p:grpSpPr>
        <p:pic>
          <p:nvPicPr>
            <p:cNvPr id="122882" name="Picture 2" descr="Image result for anoro inhal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4564" r="24346"/>
            <a:stretch/>
          </p:blipFill>
          <p:spPr bwMode="auto">
            <a:xfrm>
              <a:off x="661860" y="1979286"/>
              <a:ext cx="1071155" cy="140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8026" r="13719"/>
            <a:stretch/>
          </p:blipFill>
          <p:spPr bwMode="auto">
            <a:xfrm>
              <a:off x="3064963" y="2034899"/>
              <a:ext cx="1211128" cy="132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378" name="Picture 2" descr="http://dxline.info/img/thumb/new_ail/using-oxygen-at-home-what-to-ask-your-doctor_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0000" r="15744" b="46981"/>
            <a:stretch/>
          </p:blipFill>
          <p:spPr bwMode="auto">
            <a:xfrm>
              <a:off x="1759131" y="2034900"/>
              <a:ext cx="1251099" cy="1315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49106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What can I do </a:t>
            </a:r>
            <a:r>
              <a:rPr lang="en-GB" dirty="0" smtClean="0">
                <a:solidFill>
                  <a:srgbClr val="7030A0"/>
                </a:solidFill>
              </a:rPr>
              <a:t>to help myself?</a:t>
            </a:r>
            <a:endParaRPr lang="en-GB" dirty="0">
              <a:solidFill>
                <a:srgbClr val="7030A0"/>
              </a:solidFill>
            </a:endParaRP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Rectangle 9"/>
          <p:cNvSpPr/>
          <p:nvPr/>
        </p:nvSpPr>
        <p:spPr bwMode="auto">
          <a:xfrm>
            <a:off x="7493000" y="5960533"/>
            <a:ext cx="1651000" cy="8974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61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inal Op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Other ‘dos and don’ts’</a:t>
            </a:r>
            <a:endParaRPr lang="en-GB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2260600"/>
            <a:ext cx="7772400" cy="4114800"/>
          </a:xfrm>
        </p:spPr>
        <p:txBody>
          <a:bodyPr/>
          <a:lstStyle/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Don’t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let chest infections drag on</a:t>
            </a:r>
          </a:p>
          <a:p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see your doctor urgently or go to A&amp;E if you have significant chest or flank pain</a:t>
            </a:r>
          </a:p>
          <a:p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discuss pregnancy with your physician before pregnancy</a:t>
            </a:r>
          </a:p>
          <a:p>
            <a:endParaRPr lang="en-GB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Rectangle 9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60" y="1461166"/>
            <a:ext cx="4149566" cy="3207085"/>
            <a:chOff x="1467044" y="3331818"/>
            <a:chExt cx="3314672" cy="2510922"/>
          </a:xfrm>
        </p:grpSpPr>
        <p:sp>
          <p:nvSpPr>
            <p:cNvPr id="8" name="Oval 7"/>
            <p:cNvSpPr/>
            <p:nvPr/>
          </p:nvSpPr>
          <p:spPr bwMode="auto">
            <a:xfrm>
              <a:off x="1979613" y="3733814"/>
              <a:ext cx="1629447" cy="15673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 smtClean="0"/>
                <a:t>Respiratory medicine</a:t>
              </a:r>
              <a:endParaRPr lang="en-GB" sz="1600" dirty="0"/>
            </a:p>
          </p:txBody>
        </p: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467044" y="4474236"/>
              <a:ext cx="932327" cy="768870"/>
              <a:chOff x="1154854" y="3500031"/>
              <a:chExt cx="2265168" cy="187318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476076" y="3500031"/>
                <a:ext cx="1943946" cy="187318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fontAlgn="auto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b="1" dirty="0"/>
                  <a:t>Thoracic </a:t>
                </a:r>
                <a:r>
                  <a:rPr lang="en-GB" sz="1200" b="1" dirty="0" smtClean="0"/>
                  <a:t>surgery</a:t>
                </a:r>
                <a:endParaRPr lang="en-GB" sz="1200" b="1" dirty="0"/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1154854" y="4116074"/>
                <a:ext cx="424370" cy="669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 sz="1200" b="1" dirty="0"/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748292" y="3331818"/>
              <a:ext cx="829271" cy="769196"/>
              <a:chOff x="1907538" y="1267724"/>
              <a:chExt cx="2016398" cy="187254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907538" y="1267724"/>
                <a:ext cx="2016398" cy="187254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b="1" dirty="0" smtClean="0"/>
                  <a:t>Genetics</a:t>
                </a:r>
                <a:endParaRPr lang="en-GB" sz="1200" dirty="0"/>
              </a:p>
            </p:txBody>
          </p:sp>
          <p:sp>
            <p:nvSpPr>
              <p:cNvPr id="23" name="TextBox 8"/>
              <p:cNvSpPr txBox="1">
                <a:spLocks noChangeArrowheads="1"/>
              </p:cNvSpPr>
              <p:nvPr/>
            </p:nvSpPr>
            <p:spPr bwMode="auto">
              <a:xfrm>
                <a:off x="2339750" y="1489162"/>
                <a:ext cx="149" cy="445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endParaRPr lang="en-GB" sz="1200" dirty="0"/>
              </a:p>
            </p:txBody>
          </p:sp>
        </p:grp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3700544" y="3381153"/>
              <a:ext cx="1081172" cy="828159"/>
              <a:chOff x="4818440" y="1431936"/>
              <a:chExt cx="2627184" cy="2016444"/>
            </a:xfrm>
          </p:grpSpPr>
          <p:sp>
            <p:nvSpPr>
              <p:cNvPr id="20" name="Oval 12"/>
              <p:cNvSpPr/>
              <p:nvPr/>
            </p:nvSpPr>
            <p:spPr>
              <a:xfrm>
                <a:off x="4818440" y="1431936"/>
                <a:ext cx="2159128" cy="201644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b="1" dirty="0" smtClean="0"/>
                  <a:t>Urology</a:t>
                </a:r>
                <a:endParaRPr lang="en-GB" sz="1200" b="1" dirty="0"/>
              </a:p>
            </p:txBody>
          </p:sp>
          <p:sp>
            <p:nvSpPr>
              <p:cNvPr id="21" name="TextBox 13"/>
              <p:cNvSpPr txBox="1">
                <a:spLocks noChangeArrowheads="1"/>
              </p:cNvSpPr>
              <p:nvPr/>
            </p:nvSpPr>
            <p:spPr bwMode="auto">
              <a:xfrm>
                <a:off x="7021192" y="1595817"/>
                <a:ext cx="424432" cy="668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 sz="1200" dirty="0"/>
              </a:p>
            </p:txBody>
          </p:sp>
        </p:grpSp>
        <p:sp>
          <p:nvSpPr>
            <p:cNvPr id="12" name="Left-Right Arrow 11"/>
            <p:cNvSpPr/>
            <p:nvPr/>
          </p:nvSpPr>
          <p:spPr bwMode="auto">
            <a:xfrm rot="19517488">
              <a:off x="3524469" y="4061188"/>
              <a:ext cx="230826" cy="45719"/>
            </a:xfrm>
            <a:prstGeom prst="left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/>
            </a:p>
          </p:txBody>
        </p: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3668991" y="4784652"/>
              <a:ext cx="966849" cy="864225"/>
              <a:chOff x="5893375" y="4735008"/>
              <a:chExt cx="2350266" cy="210425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893375" y="4735008"/>
                <a:ext cx="2298466" cy="2104259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b="1" dirty="0" smtClean="0"/>
                  <a:t>Transplant</a:t>
                </a:r>
              </a:p>
            </p:txBody>
          </p:sp>
          <p:sp>
            <p:nvSpPr>
              <p:cNvPr id="19" name="TextBox 15"/>
              <p:cNvSpPr txBox="1">
                <a:spLocks noChangeArrowheads="1"/>
              </p:cNvSpPr>
              <p:nvPr/>
            </p:nvSpPr>
            <p:spPr bwMode="auto">
              <a:xfrm>
                <a:off x="7819050" y="5482510"/>
                <a:ext cx="424591" cy="668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 sz="1200" dirty="0"/>
              </a:p>
            </p:txBody>
          </p:sp>
        </p:grpSp>
        <p:sp>
          <p:nvSpPr>
            <p:cNvPr id="14" name="Left-Right Arrow 13"/>
            <p:cNvSpPr/>
            <p:nvPr/>
          </p:nvSpPr>
          <p:spPr bwMode="auto">
            <a:xfrm rot="2017957">
              <a:off x="3503553" y="4964175"/>
              <a:ext cx="197649" cy="45719"/>
            </a:xfrm>
            <a:prstGeom prst="left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/>
            </a:p>
          </p:txBody>
        </p: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969081" y="5339868"/>
              <a:ext cx="1629560" cy="502872"/>
              <a:chOff x="1403846" y="5373192"/>
              <a:chExt cx="3960813" cy="1224458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403846" y="5805474"/>
                <a:ext cx="3960813" cy="79217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dirty="0"/>
                  <a:t>Local services</a:t>
                </a:r>
              </a:p>
            </p:txBody>
          </p:sp>
          <p:sp>
            <p:nvSpPr>
              <p:cNvPr id="17" name="Up-Down Arrow 16"/>
              <p:cNvSpPr/>
              <p:nvPr/>
            </p:nvSpPr>
            <p:spPr>
              <a:xfrm>
                <a:off x="3348608" y="5373192"/>
                <a:ext cx="71462" cy="360840"/>
              </a:xfrm>
              <a:prstGeom prst="upDown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/>
              </a:p>
            </p:txBody>
          </p:sp>
        </p:grpSp>
      </p:grpSp>
      <p:sp>
        <p:nvSpPr>
          <p:cNvPr id="26" name="Title 1"/>
          <p:cNvSpPr txBox="1">
            <a:spLocks noGrp="1"/>
          </p:cNvSpPr>
          <p:nvPr>
            <p:ph type="title"/>
          </p:nvPr>
        </p:nvSpPr>
        <p:spPr>
          <a:xfrm>
            <a:off x="440267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UK LAM centre: Nottingham</a:t>
            </a:r>
            <a:endParaRPr lang="en-GB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4645" t="19270" r="15185" b="8854"/>
          <a:stretch/>
        </p:blipFill>
        <p:spPr>
          <a:xfrm>
            <a:off x="4032121" y="3341296"/>
            <a:ext cx="5061987" cy="29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28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108" y="-186267"/>
            <a:ext cx="7886700" cy="994172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Prospective UK LAM cohort study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135" y="1240527"/>
            <a:ext cx="3004705" cy="3865418"/>
            <a:chOff x="460586" y="780164"/>
            <a:chExt cx="4006273" cy="5153890"/>
          </a:xfrm>
        </p:grpSpPr>
        <p:grpSp>
          <p:nvGrpSpPr>
            <p:cNvPr id="26" name="Group 25"/>
            <p:cNvGrpSpPr/>
            <p:nvPr/>
          </p:nvGrpSpPr>
          <p:grpSpPr>
            <a:xfrm>
              <a:off x="460586" y="780164"/>
              <a:ext cx="4006273" cy="3818566"/>
              <a:chOff x="1311191" y="2024174"/>
              <a:chExt cx="4006273" cy="3818566"/>
            </a:xfrm>
          </p:grpSpPr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1311191" y="2024174"/>
                <a:ext cx="4006273" cy="499729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defRPr/>
                </a:pPr>
                <a:r>
                  <a:rPr lang="en-GB" sz="2100" dirty="0" smtClean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  <a:t>UK </a:t>
                </a:r>
                <a:r>
                  <a:rPr lang="en-GB" sz="2100" dirty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  <a:t>LAM centre</a:t>
                </a:r>
              </a:p>
            </p:txBody>
          </p:sp>
          <p:sp>
            <p:nvSpPr>
              <p:cNvPr id="5" name="Oval 4"/>
              <p:cNvSpPr/>
              <p:nvPr/>
            </p:nvSpPr>
            <p:spPr bwMode="auto">
              <a:xfrm>
                <a:off x="1979613" y="3733814"/>
                <a:ext cx="1629447" cy="156739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GB" sz="900" dirty="0"/>
                  <a:t>Respiratory medicine</a:t>
                </a:r>
              </a:p>
            </p:txBody>
          </p:sp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467044" y="4474236"/>
                <a:ext cx="932327" cy="768870"/>
                <a:chOff x="1154854" y="3500031"/>
                <a:chExt cx="2265168" cy="1873184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476076" y="3500031"/>
                  <a:ext cx="1943946" cy="187318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lnSpc>
                      <a:spcPts val="975"/>
                    </a:lnSpc>
                    <a:defRPr/>
                  </a:pPr>
                  <a:r>
                    <a:rPr lang="en-GB" sz="900" b="1" dirty="0"/>
                    <a:t>Thoracic surgery</a:t>
                  </a:r>
                </a:p>
              </p:txBody>
            </p:sp>
            <p:sp>
              <p:nvSpPr>
                <p:cNvPr id="8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154854" y="4075838"/>
                  <a:ext cx="598427" cy="7498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GB" sz="900" b="1" dirty="0"/>
                </a:p>
              </p:txBody>
            </p:sp>
          </p:grp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1748292" y="3331818"/>
                <a:ext cx="829271" cy="769196"/>
                <a:chOff x="1907538" y="1267724"/>
                <a:chExt cx="2016398" cy="1872544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1907538" y="1267724"/>
                  <a:ext cx="2016398" cy="187254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GB" sz="900" b="1" dirty="0"/>
                    <a:t>Genetics</a:t>
                  </a:r>
                  <a:endParaRPr lang="en-GB" sz="900" dirty="0"/>
                </a:p>
              </p:txBody>
            </p:sp>
            <p:sp>
              <p:nvSpPr>
                <p:cNvPr id="11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2339751" y="1524792"/>
                  <a:ext cx="211" cy="3746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endParaRPr lang="en-GB" sz="750" dirty="0"/>
                </a:p>
              </p:txBody>
            </p:sp>
          </p:grpSp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3700545" y="3381153"/>
                <a:ext cx="1152812" cy="928773"/>
                <a:chOff x="4818440" y="1431936"/>
                <a:chExt cx="2801265" cy="2261423"/>
              </a:xfrm>
            </p:grpSpPr>
            <p:sp>
              <p:nvSpPr>
                <p:cNvPr id="15" name="Oval 12"/>
                <p:cNvSpPr/>
                <p:nvPr/>
              </p:nvSpPr>
              <p:spPr>
                <a:xfrm>
                  <a:off x="4818440" y="1431936"/>
                  <a:ext cx="2395326" cy="22614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000" tIns="0" rIns="0" bIns="0" anchor="ctr"/>
                <a:lstStyle/>
                <a:p>
                  <a:pPr algn="ctr">
                    <a:defRPr/>
                  </a:pPr>
                  <a:r>
                    <a:rPr lang="en-GB" sz="900" b="1" dirty="0"/>
                    <a:t>Urology</a:t>
                  </a:r>
                </a:p>
              </p:txBody>
            </p:sp>
            <p:sp>
              <p:nvSpPr>
                <p:cNvPr id="16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7021191" y="1555604"/>
                  <a:ext cx="598514" cy="74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GB" sz="900" dirty="0"/>
                </a:p>
              </p:txBody>
            </p:sp>
          </p:grpSp>
          <p:sp>
            <p:nvSpPr>
              <p:cNvPr id="14" name="Left-Right Arrow 13"/>
              <p:cNvSpPr/>
              <p:nvPr/>
            </p:nvSpPr>
            <p:spPr bwMode="auto">
              <a:xfrm rot="19517488">
                <a:off x="3524469" y="4061188"/>
                <a:ext cx="230826" cy="45719"/>
              </a:xfrm>
              <a:prstGeom prst="left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>
                <a:off x="3668992" y="4738903"/>
                <a:ext cx="1038489" cy="909976"/>
                <a:chOff x="5893375" y="4623615"/>
                <a:chExt cx="2524412" cy="2215655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5893375" y="4623615"/>
                  <a:ext cx="2363156" cy="221565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GB" sz="900" b="1" dirty="0"/>
                    <a:t>Transplant</a:t>
                  </a:r>
                </a:p>
              </p:txBody>
            </p:sp>
            <p:sp>
              <p:nvSpPr>
                <p:cNvPr id="21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7819049" y="5442293"/>
                  <a:ext cx="598738" cy="749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GB" sz="900" dirty="0"/>
                </a:p>
              </p:txBody>
            </p:sp>
          </p:grpSp>
          <p:sp>
            <p:nvSpPr>
              <p:cNvPr id="19" name="Left-Right Arrow 18"/>
              <p:cNvSpPr/>
              <p:nvPr/>
            </p:nvSpPr>
            <p:spPr bwMode="auto">
              <a:xfrm rot="2017957">
                <a:off x="3503553" y="4964175"/>
                <a:ext cx="197649" cy="45719"/>
              </a:xfrm>
              <a:prstGeom prst="left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1969081" y="5339868"/>
                <a:ext cx="1629560" cy="502872"/>
                <a:chOff x="1403846" y="5373192"/>
                <a:chExt cx="3960813" cy="1224458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1403846" y="5805474"/>
                  <a:ext cx="3960813" cy="792176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750" dirty="0"/>
                    <a:t>Local services</a:t>
                  </a:r>
                </a:p>
              </p:txBody>
            </p:sp>
            <p:sp>
              <p:nvSpPr>
                <p:cNvPr id="24" name="Up-Down Arrow 23"/>
                <p:cNvSpPr/>
                <p:nvPr/>
              </p:nvSpPr>
              <p:spPr>
                <a:xfrm>
                  <a:off x="3348608" y="5373192"/>
                  <a:ext cx="71462" cy="360840"/>
                </a:xfrm>
                <a:prstGeom prst="upDown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sz="750"/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617255" y="4795281"/>
              <a:ext cx="3358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50" dirty="0">
                  <a:solidFill>
                    <a:schemeClr val="tx2"/>
                  </a:solidFill>
                  <a:latin typeface="+mn-lt"/>
                </a:rPr>
                <a:t>200 / 300 UK women with LAM</a:t>
              </a:r>
            </a:p>
            <a:p>
              <a:pPr algn="ctr"/>
              <a:endParaRPr lang="en-GB" sz="900" dirty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en-GB" sz="1350" dirty="0">
                  <a:solidFill>
                    <a:schemeClr val="tx2"/>
                  </a:solidFill>
                  <a:latin typeface="+mn-lt"/>
                </a:rPr>
                <a:t>NHS England</a:t>
              </a:r>
            </a:p>
            <a:p>
              <a:pPr algn="ctr"/>
              <a:r>
                <a:rPr lang="en-GB" sz="1350" dirty="0">
                  <a:solidFill>
                    <a:schemeClr val="tx2"/>
                  </a:solidFill>
                  <a:latin typeface="+mn-lt"/>
                </a:rPr>
                <a:t>Highly specialised commissioning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87273" y="1216162"/>
            <a:ext cx="2935431" cy="2740605"/>
            <a:chOff x="3213870" y="992225"/>
            <a:chExt cx="3913908" cy="3654140"/>
          </a:xfrm>
        </p:grpSpPr>
        <p:sp>
          <p:nvSpPr>
            <p:cNvPr id="29" name="TextBox 28"/>
            <p:cNvSpPr txBox="1"/>
            <p:nvPr/>
          </p:nvSpPr>
          <p:spPr>
            <a:xfrm>
              <a:off x="4125410" y="2307264"/>
              <a:ext cx="1930871" cy="23391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latin typeface="+mn-lt"/>
                </a:rPr>
                <a:t>Clinical assessment</a:t>
              </a:r>
            </a:p>
            <a:p>
              <a:pPr algn="ctr"/>
              <a:r>
                <a:rPr lang="en-GB" sz="1200" dirty="0">
                  <a:latin typeface="+mn-lt"/>
                </a:rPr>
                <a:t>Imaging</a:t>
              </a:r>
            </a:p>
            <a:p>
              <a:pPr algn="ctr"/>
              <a:r>
                <a:rPr lang="en-GB" sz="1200" dirty="0">
                  <a:latin typeface="+mn-lt"/>
                </a:rPr>
                <a:t>Clinical phenotyping</a:t>
              </a:r>
            </a:p>
            <a:p>
              <a:pPr algn="ctr"/>
              <a:r>
                <a:rPr lang="en-GB" sz="1200" dirty="0">
                  <a:latin typeface="+mn-lt"/>
                </a:rPr>
                <a:t>Lung function</a:t>
              </a:r>
            </a:p>
            <a:p>
              <a:pPr algn="ctr"/>
              <a:r>
                <a:rPr lang="en-GB" sz="1200" dirty="0">
                  <a:latin typeface="+mn-lt"/>
                </a:rPr>
                <a:t>Quality of life</a:t>
              </a:r>
            </a:p>
            <a:p>
              <a:pPr algn="ctr"/>
              <a:r>
                <a:rPr lang="en-GB" sz="1200" dirty="0">
                  <a:latin typeface="+mn-lt"/>
                </a:rPr>
                <a:t>Serum</a:t>
              </a:r>
            </a:p>
            <a:p>
              <a:pPr algn="ctr"/>
              <a:r>
                <a:rPr lang="en-GB" sz="1200" dirty="0">
                  <a:latin typeface="+mn-lt"/>
                </a:rPr>
                <a:t>DNA</a:t>
              </a:r>
              <a:br>
                <a:rPr lang="en-GB" sz="1200" dirty="0">
                  <a:latin typeface="+mn-lt"/>
                </a:rPr>
              </a:br>
              <a:r>
                <a:rPr lang="en-GB" sz="1200" dirty="0">
                  <a:latin typeface="+mn-lt"/>
                </a:rPr>
                <a:t>Clinical tissue</a:t>
              </a:r>
            </a:p>
            <a:p>
              <a:pPr algn="ctr"/>
              <a:endParaRPr lang="en-GB" sz="1200" dirty="0">
                <a:latin typeface="+mn-lt"/>
              </a:endParaRPr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3213870" y="992225"/>
              <a:ext cx="3913908" cy="499729"/>
            </a:xfrm>
            <a:prstGeom prst="rect">
              <a:avLst/>
            </a:prstGeom>
          </p:spPr>
          <p:txBody>
            <a:bodyPr/>
            <a:lstStyle/>
            <a:p>
              <a:pPr algn="ctr">
                <a:defRPr/>
              </a:pPr>
              <a:r>
                <a:rPr lang="en-GB" sz="21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Baseline</a:t>
              </a:r>
            </a:p>
            <a:p>
              <a:pPr algn="ctr">
                <a:defRPr/>
              </a:pPr>
              <a:r>
                <a:rPr lang="en-GB" sz="21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phenotyping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 rot="16200000">
            <a:off x="1308666" y="3323268"/>
            <a:ext cx="308610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consent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434984" y="1242493"/>
            <a:ext cx="3099955" cy="1793603"/>
            <a:chOff x="6958053" y="1027332"/>
            <a:chExt cx="4133273" cy="2391471"/>
          </a:xfrm>
        </p:grpSpPr>
        <p:grpSp>
          <p:nvGrpSpPr>
            <p:cNvPr id="32" name="Group 31"/>
            <p:cNvGrpSpPr/>
            <p:nvPr/>
          </p:nvGrpSpPr>
          <p:grpSpPr>
            <a:xfrm>
              <a:off x="6958053" y="1027332"/>
              <a:ext cx="4133273" cy="2391471"/>
              <a:chOff x="2456924" y="1023788"/>
              <a:chExt cx="4133273" cy="2391471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395483" y="2307263"/>
                <a:ext cx="2241638" cy="110799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>
                    <a:latin typeface="+mn-lt"/>
                  </a:rPr>
                  <a:t>Clinical outcome</a:t>
                </a:r>
              </a:p>
              <a:p>
                <a:pPr algn="ctr"/>
                <a:r>
                  <a:rPr lang="en-GB" sz="1200" dirty="0">
                    <a:latin typeface="+mn-lt"/>
                  </a:rPr>
                  <a:t>(need for therapy)</a:t>
                </a:r>
              </a:p>
              <a:p>
                <a:pPr algn="ctr"/>
                <a:r>
                  <a:rPr lang="en-GB" sz="1200" dirty="0">
                    <a:latin typeface="+mn-lt"/>
                  </a:rPr>
                  <a:t>(transplant / death)</a:t>
                </a:r>
              </a:p>
              <a:p>
                <a:pPr algn="ctr"/>
                <a:r>
                  <a:rPr lang="en-GB" sz="1200" dirty="0">
                    <a:latin typeface="+mn-lt"/>
                  </a:rPr>
                  <a:t>Lung function trajectory</a:t>
                </a:r>
              </a:p>
            </p:txBody>
          </p:sp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2456924" y="1023788"/>
                <a:ext cx="4133273" cy="499729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defRPr/>
                </a:pPr>
                <a:r>
                  <a:rPr lang="en-GB" sz="2100" dirty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  <a:t>Prospective</a:t>
                </a:r>
              </a:p>
              <a:p>
                <a:pPr algn="ctr">
                  <a:defRPr/>
                </a:pPr>
                <a:r>
                  <a:rPr lang="en-GB" sz="2100" dirty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  <a:t>assessment</a:t>
                </a:r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flipV="1">
              <a:off x="7262633" y="2887129"/>
              <a:ext cx="600595" cy="4929"/>
            </a:xfrm>
            <a:prstGeom prst="straightConnector1">
              <a:avLst/>
            </a:prstGeom>
            <a:ln w="1079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750280" y="3041935"/>
            <a:ext cx="2485440" cy="2180943"/>
            <a:chOff x="8410574" y="3511260"/>
            <a:chExt cx="3419475" cy="3299114"/>
          </a:xfrm>
        </p:grpSpPr>
        <p:grpSp>
          <p:nvGrpSpPr>
            <p:cNvPr id="42" name="Group 41"/>
            <p:cNvGrpSpPr/>
            <p:nvPr/>
          </p:nvGrpSpPr>
          <p:grpSpPr>
            <a:xfrm>
              <a:off x="8410574" y="4505324"/>
              <a:ext cx="3419475" cy="2305050"/>
              <a:chOff x="8410353" y="3657599"/>
              <a:chExt cx="3104707" cy="2152651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/>
              <a:srcRect l="24157" t="10465" r="50378" b="26757"/>
              <a:stretch/>
            </p:blipFill>
            <p:spPr>
              <a:xfrm>
                <a:off x="8410353" y="3657599"/>
                <a:ext cx="3104707" cy="2152651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/>
              <a:srcRect r="76192" b="62299"/>
              <a:stretch/>
            </p:blipFill>
            <p:spPr>
              <a:xfrm>
                <a:off x="8761380" y="4637006"/>
                <a:ext cx="718119" cy="319832"/>
              </a:xfrm>
              <a:prstGeom prst="rect">
                <a:avLst/>
              </a:prstGeom>
            </p:spPr>
          </p:pic>
        </p:grpSp>
        <p:cxnSp>
          <p:nvCxnSpPr>
            <p:cNvPr id="44" name="Straight Arrow Connector 43"/>
            <p:cNvCxnSpPr/>
            <p:nvPr/>
          </p:nvCxnSpPr>
          <p:spPr>
            <a:xfrm>
              <a:off x="10077450" y="3511260"/>
              <a:ext cx="1" cy="933450"/>
            </a:xfrm>
            <a:prstGeom prst="straightConnector1">
              <a:avLst/>
            </a:prstGeom>
            <a:ln w="825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048750" y="3629943"/>
              <a:ext cx="2203652" cy="384099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  <a:latin typeface="+mn-lt"/>
                </a:rPr>
                <a:t>replication / collaboration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37528" y="808272"/>
            <a:ext cx="2039172" cy="4483356"/>
            <a:chOff x="9505417" y="871708"/>
            <a:chExt cx="2718896" cy="5977809"/>
          </a:xfrm>
        </p:grpSpPr>
        <p:grpSp>
          <p:nvGrpSpPr>
            <p:cNvPr id="78" name="Group 77"/>
            <p:cNvGrpSpPr/>
            <p:nvPr/>
          </p:nvGrpSpPr>
          <p:grpSpPr>
            <a:xfrm>
              <a:off x="9505417" y="871708"/>
              <a:ext cx="2718896" cy="5977809"/>
              <a:chOff x="9261565" y="871708"/>
              <a:chExt cx="2718896" cy="5977809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9618144" y="871708"/>
                <a:ext cx="2362317" cy="5977809"/>
                <a:chOff x="9618144" y="871708"/>
                <a:chExt cx="2362317" cy="5977809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9618144" y="871708"/>
                  <a:ext cx="2362317" cy="1611543"/>
                  <a:chOff x="9618144" y="1028470"/>
                  <a:chExt cx="2362317" cy="1611543"/>
                </a:xfrm>
              </p:grpSpPr>
              <p:graphicFrame>
                <p:nvGraphicFramePr>
                  <p:cNvPr id="61" name="Chart 60"/>
                  <p:cNvGraphicFramePr/>
                  <p:nvPr>
                    <p:extLst/>
                  </p:nvPr>
                </p:nvGraphicFramePr>
                <p:xfrm>
                  <a:off x="10143897" y="1228378"/>
                  <a:ext cx="1828119" cy="141163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  <p:pic>
                <p:nvPicPr>
                  <p:cNvPr id="44036" name="Picture 4" descr="Image result for phenotype cluster analysi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 l="58378"/>
                  <a:stretch/>
                </p:blipFill>
                <p:spPr bwMode="auto">
                  <a:xfrm>
                    <a:off x="9618144" y="1267496"/>
                    <a:ext cx="771185" cy="11330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9970936" y="1028470"/>
                    <a:ext cx="2009525" cy="2847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788" dirty="0">
                        <a:solidFill>
                          <a:schemeClr val="tx2"/>
                        </a:solidFill>
                      </a:rPr>
                      <a:t>Phenotyping and outcome</a:t>
                    </a:r>
                  </a:p>
                </p:txBody>
              </p: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9732923" y="4501009"/>
                  <a:ext cx="2129214" cy="1401296"/>
                  <a:chOff x="9932185" y="4570678"/>
                  <a:chExt cx="2129214" cy="1401296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10083037" y="4766050"/>
                    <a:ext cx="1808140" cy="1205924"/>
                    <a:chOff x="191802" y="1148926"/>
                    <a:chExt cx="7686781" cy="5505599"/>
                  </a:xfrm>
                </p:grpSpPr>
                <p:pic>
                  <p:nvPicPr>
                    <p:cNvPr id="45" name="Picture 5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  </a:ext>
                      </a:extLst>
                    </a:blip>
                    <a:srcRect l="31885" t="16833" r="36230" b="20808"/>
                    <a:stretch/>
                  </p:blipFill>
                  <p:spPr bwMode="auto">
                    <a:xfrm>
                      <a:off x="680501" y="1418658"/>
                      <a:ext cx="2276007" cy="25038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6" name="Picture 6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  </a:ext>
                      </a:extLst>
                    </a:blip>
                    <a:srcRect l="32945" t="25749" r="34109" b="23795"/>
                    <a:stretch/>
                  </p:blipFill>
                  <p:spPr bwMode="auto">
                    <a:xfrm rot="5400000">
                      <a:off x="487550" y="4186536"/>
                      <a:ext cx="2651654" cy="22843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191802" y="3711355"/>
                      <a:ext cx="2809477" cy="1030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podoplanin</a:t>
                      </a:r>
                      <a:endParaRPr lang="en-GB" sz="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52" name="Picture 51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  </a:ext>
                      </a:extLst>
                    </a:blip>
                    <a:srcRect l="33579" t="21142" r="36493" b="18327"/>
                    <a:stretch/>
                  </p:blipFill>
                  <p:spPr bwMode="auto">
                    <a:xfrm flipH="1">
                      <a:off x="3065865" y="1416563"/>
                      <a:ext cx="2194172" cy="2496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53" name="Picture 3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  </a:ext>
                      </a:extLst>
                    </a:blip>
                    <a:srcRect l="35639" t="21749" r="40487" b="29478"/>
                    <a:stretch/>
                  </p:blipFill>
                  <p:spPr bwMode="auto">
                    <a:xfrm rot="10800000">
                      <a:off x="5333143" y="1424775"/>
                      <a:ext cx="2146627" cy="246676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234331" y="1148926"/>
                      <a:ext cx="1800903" cy="1030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H&amp;E</a:t>
                      </a:r>
                    </a:p>
                  </p:txBody>
                </p:sp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4887835" y="1177281"/>
                      <a:ext cx="1755466" cy="1030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FSP</a:t>
                      </a:r>
                    </a:p>
                  </p:txBody>
                </p:sp>
                <p:pic>
                  <p:nvPicPr>
                    <p:cNvPr id="56" name="Picture 55"/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24896" t="7937" r="20104" b="14094"/>
                    <a:stretch/>
                  </p:blipFill>
                  <p:spPr>
                    <a:xfrm rot="16200000">
                      <a:off x="5079625" y="4267240"/>
                      <a:ext cx="2651230" cy="211411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4905554" y="3714904"/>
                      <a:ext cx="2973029" cy="1030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phospho S6</a:t>
                      </a:r>
                    </a:p>
                  </p:txBody>
                </p:sp>
                <p:pic>
                  <p:nvPicPr>
                    <p:cNvPr id="58" name="Picture 57"/>
                    <p:cNvPicPr>
                      <a:picLocks noChangeAspect="1"/>
                    </p:cNvPicPr>
                    <p:nvPr/>
                  </p:nvPicPr>
                  <p:blipFill rotWithShape="1">
                    <a:blip r:embed="rId11"/>
                    <a:srcRect l="20349" t="15168" r="36148" b="20336"/>
                    <a:stretch/>
                  </p:blipFill>
                  <p:spPr>
                    <a:xfrm rot="5400000">
                      <a:off x="2832531" y="4215879"/>
                      <a:ext cx="2637878" cy="219982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9" name="TextBox 58"/>
                    <p:cNvSpPr txBox="1"/>
                    <p:nvPr/>
                  </p:nvSpPr>
                  <p:spPr>
                    <a:xfrm>
                      <a:off x="2598304" y="1152475"/>
                      <a:ext cx="2046226" cy="1030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l-GR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GB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</a:t>
                      </a:r>
                    </a:p>
                  </p:txBody>
                </p: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2594761" y="3743252"/>
                      <a:ext cx="1955363" cy="1030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PNL2</a:t>
                      </a:r>
                    </a:p>
                  </p:txBody>
                </p:sp>
              </p:grp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9932185" y="4570678"/>
                    <a:ext cx="2129214" cy="2847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788" dirty="0" smtClean="0">
                        <a:solidFill>
                          <a:schemeClr val="tx2"/>
                        </a:solidFill>
                      </a:rPr>
                      <a:t>Histology &amp; laboratory work</a:t>
                    </a:r>
                    <a:endParaRPr lang="en-GB" sz="788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9886737" y="5922925"/>
                  <a:ext cx="1816687" cy="926592"/>
                  <a:chOff x="10053634" y="5966468"/>
                  <a:chExt cx="1816687" cy="926592"/>
                </a:xfrm>
              </p:grpSpPr>
              <p:pic>
                <p:nvPicPr>
                  <p:cNvPr id="44034" name="Picture 2" descr="Image result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053634" y="6186015"/>
                    <a:ext cx="1816687" cy="70704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0556482" y="5966468"/>
                    <a:ext cx="829715" cy="2847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788" dirty="0">
                        <a:solidFill>
                          <a:schemeClr val="tx2"/>
                        </a:solidFill>
                      </a:rPr>
                      <a:t>Genetics</a:t>
                    </a: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9991887" y="2394484"/>
                  <a:ext cx="1606387" cy="1182159"/>
                  <a:chOff x="10188805" y="3422104"/>
                  <a:chExt cx="1606387" cy="1182159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88805" y="3672029"/>
                    <a:ext cx="1606387" cy="932234"/>
                  </a:xfrm>
                  <a:prstGeom prst="rect">
                    <a:avLst/>
                  </a:prstGeom>
                </p:spPr>
              </p:pic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10511814" y="3422104"/>
                    <a:ext cx="1165276" cy="2847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788" dirty="0">
                        <a:solidFill>
                          <a:schemeClr val="tx2"/>
                        </a:solidFill>
                      </a:rPr>
                      <a:t>Metabolomics</a:t>
                    </a:r>
                  </a:p>
                </p:txBody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10068777" y="3537097"/>
                  <a:ext cx="1452606" cy="1009404"/>
                  <a:chOff x="7628709" y="2309189"/>
                  <a:chExt cx="1452606" cy="1009404"/>
                </a:xfrm>
              </p:grpSpPr>
              <p:pic>
                <p:nvPicPr>
                  <p:cNvPr id="44038" name="Picture 6" descr="Image result for proteomics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8709" y="2518542"/>
                    <a:ext cx="1452606" cy="80005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7840378" y="2309189"/>
                    <a:ext cx="990014" cy="2847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788" dirty="0">
                        <a:solidFill>
                          <a:schemeClr val="tx2"/>
                        </a:solidFill>
                      </a:rPr>
                      <a:t>Proteomics</a:t>
                    </a:r>
                  </a:p>
                </p:txBody>
              </p:sp>
            </p:grpSp>
          </p:grpSp>
          <p:cxnSp>
            <p:nvCxnSpPr>
              <p:cNvPr id="70" name="Straight Arrow Connector 69"/>
              <p:cNvCxnSpPr/>
              <p:nvPr/>
            </p:nvCxnSpPr>
            <p:spPr>
              <a:xfrm flipV="1">
                <a:off x="9265920" y="2394857"/>
                <a:ext cx="635726" cy="714104"/>
              </a:xfrm>
              <a:prstGeom prst="straightConnector1">
                <a:avLst/>
              </a:prstGeom>
              <a:ln w="381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9261565" y="3731622"/>
                <a:ext cx="544286" cy="648789"/>
              </a:xfrm>
              <a:prstGeom prst="straightConnector1">
                <a:avLst/>
              </a:prstGeom>
              <a:ln w="381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11395883" y="2074467"/>
              <a:ext cx="8083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600" dirty="0">
                  <a:latin typeface="Calibri" panose="020F0502020204030204" pitchFamily="34" charset="0"/>
                </a:rPr>
                <a:t>Δ</a:t>
              </a:r>
              <a:r>
                <a:rPr lang="en-GB" sz="600" dirty="0">
                  <a:latin typeface="Calibri" panose="020F0502020204030204" pitchFamily="34" charset="0"/>
                </a:rPr>
                <a:t>FEV</a:t>
              </a:r>
              <a:r>
                <a:rPr lang="en-GB" sz="600" baseline="-25000" dirty="0">
                  <a:latin typeface="Calibri" panose="020F0502020204030204" pitchFamily="34" charset="0"/>
                </a:rPr>
                <a:t>1</a:t>
              </a:r>
              <a:r>
                <a:rPr lang="en-GB" sz="600" dirty="0">
                  <a:latin typeface="Calibri" panose="020F0502020204030204" pitchFamily="34" charset="0"/>
                </a:rPr>
                <a:t> (ml/</a:t>
              </a:r>
              <a:r>
                <a:rPr lang="en-GB" sz="600" dirty="0" err="1">
                  <a:latin typeface="Calibri" panose="020F0502020204030204" pitchFamily="34" charset="0"/>
                </a:rPr>
                <a:t>yr</a:t>
              </a:r>
              <a:r>
                <a:rPr lang="en-GB" sz="600" dirty="0">
                  <a:latin typeface="Calibri" panose="020F0502020204030204" pitchFamily="34" charset="0"/>
                </a:rPr>
                <a:t>)</a:t>
              </a:r>
              <a:endParaRPr lang="en-GB" sz="600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1600" y="5444066"/>
            <a:ext cx="2475359" cy="1266799"/>
            <a:chOff x="101600" y="5444066"/>
            <a:chExt cx="2475359" cy="1266799"/>
          </a:xfrm>
        </p:grpSpPr>
        <p:sp>
          <p:nvSpPr>
            <p:cNvPr id="50" name="TextBox 49"/>
            <p:cNvSpPr txBox="1"/>
            <p:nvPr/>
          </p:nvSpPr>
          <p:spPr>
            <a:xfrm>
              <a:off x="101600" y="5909734"/>
              <a:ext cx="2322046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+mn-lt"/>
                </a:rPr>
                <a:t>how active is my LAM?</a:t>
              </a:r>
              <a:endParaRPr lang="en-GB" sz="18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1726" y="6341533"/>
              <a:ext cx="2255233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+mn-lt"/>
                </a:rPr>
                <a:t>what is my prognosis?</a:t>
              </a:r>
              <a:endParaRPr lang="en-GB" sz="18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4800" y="5444066"/>
              <a:ext cx="1938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Biomarkers</a:t>
              </a:r>
              <a:endPara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624676" y="5460994"/>
            <a:ext cx="3219367" cy="1266805"/>
            <a:chOff x="2531539" y="5460994"/>
            <a:chExt cx="3219367" cy="1266805"/>
          </a:xfrm>
        </p:grpSpPr>
        <p:sp>
          <p:nvSpPr>
            <p:cNvPr id="77" name="TextBox 76"/>
            <p:cNvSpPr txBox="1"/>
            <p:nvPr/>
          </p:nvSpPr>
          <p:spPr>
            <a:xfrm>
              <a:off x="3572937" y="6358467"/>
              <a:ext cx="2177969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+mn-lt"/>
                </a:rPr>
                <a:t>do I need treatment?</a:t>
              </a:r>
              <a:endParaRPr lang="en-GB" sz="18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734732" y="5901267"/>
              <a:ext cx="2863284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+mn-lt"/>
                </a:rPr>
                <a:t>what complication will I get?</a:t>
              </a:r>
              <a:endParaRPr lang="en-GB" sz="18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531539" y="5460994"/>
              <a:ext cx="3177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1">
                      <a:lumMod val="75000"/>
                    </a:schemeClr>
                  </a:solidFill>
                </a:rPr>
                <a:t>Prognostic markers</a:t>
              </a:r>
              <a:endParaRPr lang="en-GB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28270" y="5469466"/>
            <a:ext cx="2934126" cy="1275262"/>
            <a:chOff x="6028270" y="5469466"/>
            <a:chExt cx="2934126" cy="1275262"/>
          </a:xfrm>
        </p:grpSpPr>
        <p:sp>
          <p:nvSpPr>
            <p:cNvPr id="80" name="TextBox 79"/>
            <p:cNvSpPr txBox="1"/>
            <p:nvPr/>
          </p:nvSpPr>
          <p:spPr>
            <a:xfrm>
              <a:off x="6375406" y="6375396"/>
              <a:ext cx="2586990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+mn-lt"/>
                </a:rPr>
                <a:t>how can we prevent this?</a:t>
              </a:r>
              <a:endParaRPr lang="en-GB" sz="18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045207" y="5918196"/>
              <a:ext cx="2785314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+mn-lt"/>
                </a:rPr>
                <a:t>how are the lungs </a:t>
              </a:r>
              <a:r>
                <a:rPr lang="en-GB" sz="1800" dirty="0" err="1" smtClean="0">
                  <a:solidFill>
                    <a:schemeClr val="bg1"/>
                  </a:solidFill>
                  <a:latin typeface="+mn-lt"/>
                </a:rPr>
                <a:t>dmaged</a:t>
              </a:r>
              <a:r>
                <a:rPr lang="en-GB" sz="1800" dirty="0" smtClean="0">
                  <a:solidFill>
                    <a:schemeClr val="bg1"/>
                  </a:solidFill>
                  <a:latin typeface="+mn-lt"/>
                </a:rPr>
                <a:t>?</a:t>
              </a:r>
              <a:endParaRPr lang="en-GB" sz="18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028270" y="5469466"/>
              <a:ext cx="27168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1">
                      <a:lumMod val="50000"/>
                    </a:schemeClr>
                  </a:solidFill>
                </a:rPr>
                <a:t>Laboratory work</a:t>
              </a:r>
              <a:endParaRPr lang="en-GB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58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6838950" y="5619750"/>
            <a:ext cx="2305050" cy="1238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95300" y="609600"/>
            <a:ext cx="7962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0944" y="692680"/>
            <a:ext cx="9103056" cy="4078287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GB" sz="54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Thankyou and any questions?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4911" y="4771604"/>
            <a:ext cx="445506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LAMcentre@nuh.nhs.uk</a:t>
            </a:r>
          </a:p>
        </p:txBody>
      </p:sp>
      <p:pic>
        <p:nvPicPr>
          <p:cNvPr id="11" name="Picture 2" descr="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265" y="5859208"/>
            <a:ext cx="1127403" cy="8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MRC Medical Research Counc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9934" y="6110852"/>
            <a:ext cx="973764" cy="48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5439" y="5876942"/>
            <a:ext cx="618188" cy="806013"/>
          </a:xfrm>
          <a:prstGeom prst="rect">
            <a:avLst/>
          </a:prstGeom>
          <a:noFill/>
        </p:spPr>
      </p:pic>
      <p:pic>
        <p:nvPicPr>
          <p:cNvPr id="30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7866" y="6013496"/>
            <a:ext cx="1458651" cy="68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National Institute for Health Researc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655" y="6016015"/>
            <a:ext cx="1266020" cy="6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he LAM Found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334" y="6086642"/>
            <a:ext cx="1627204" cy="51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3398564" y="2471578"/>
            <a:ext cx="2413993" cy="2363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57175" indent="-257175" defTabSz="6858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44546A"/>
                </a:solidFill>
                <a:latin typeface="Calibri" panose="020F0502020204030204"/>
              </a:rPr>
              <a:t>LAM research group</a:t>
            </a:r>
          </a:p>
          <a:p>
            <a:pPr marL="257175" indent="-257175" defTabSz="6858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sz="900" b="1" dirty="0">
              <a:solidFill>
                <a:srgbClr val="44546A"/>
              </a:solidFill>
              <a:latin typeface="Calibri" panose="020F0502020204030204"/>
            </a:endParaRPr>
          </a:p>
          <a:p>
            <a:pPr marL="257175" indent="-257175" defTabSz="6858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Debbie Clements</a:t>
            </a:r>
          </a:p>
          <a:p>
            <a:pPr marL="257175" indent="-257175" defTabSz="6858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Suzanne Miller</a:t>
            </a:r>
          </a:p>
          <a:p>
            <a:pPr marL="257175" indent="-257175" defTabSz="6858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Roya Babaei-Jadidi</a:t>
            </a:r>
          </a:p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Jan </a:t>
            </a:r>
            <a:r>
              <a:rPr lang="en-GB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Johnson</a:t>
            </a:r>
          </a:p>
          <a:p>
            <a:pPr marL="257175" indent="-257175" defTabSz="6858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6212805" y="2462053"/>
            <a:ext cx="1795965" cy="180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44546A"/>
                </a:solidFill>
                <a:latin typeface="Calibri" panose="020F0502020204030204"/>
              </a:rPr>
              <a:t>LAM Centre</a:t>
            </a:r>
          </a:p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sz="900" b="1" dirty="0">
              <a:solidFill>
                <a:srgbClr val="44546A"/>
              </a:solidFill>
              <a:latin typeface="Calibri" panose="020F0502020204030204"/>
            </a:endParaRPr>
          </a:p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Sharon Fuller</a:t>
            </a:r>
          </a:p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Hollie Gorensweigh</a:t>
            </a:r>
          </a:p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Wendy Somerfield</a:t>
            </a:r>
            <a:endParaRPr lang="en-GB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Lucy Davies</a:t>
            </a:r>
          </a:p>
          <a:p>
            <a:pPr marL="257175" indent="-2571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832098" y="2469943"/>
            <a:ext cx="2187857" cy="4515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57175" indent="-257175" defTabSz="6858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44546A"/>
                </a:solidFill>
                <a:latin typeface="Calibri" panose="020F0502020204030204"/>
              </a:rPr>
              <a:t>Women with LAM</a:t>
            </a:r>
            <a:endParaRPr lang="en-GB" sz="13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>
                <a:solidFill>
                  <a:srgbClr val="7030A0"/>
                </a:solidFill>
                <a:latin typeface="Verdana" pitchFamily="34" charset="0"/>
              </a:rPr>
              <a:t>Why the long name?</a:t>
            </a:r>
            <a:endParaRPr lang="en-GB" sz="4000" dirty="0">
              <a:solidFill>
                <a:srgbClr val="7030A0"/>
              </a:solidFill>
              <a:latin typeface="Verdana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22600" y="2907050"/>
            <a:ext cx="5200650" cy="2460625"/>
          </a:xfrm>
        </p:spPr>
        <p:txBody>
          <a:bodyPr/>
          <a:lstStyle/>
          <a:p>
            <a:r>
              <a:rPr lang="en-GB" sz="2800" dirty="0" smtClean="0">
                <a:latin typeface="Verdana" pitchFamily="34" charset="0"/>
              </a:rPr>
              <a:t>a disease</a:t>
            </a:r>
          </a:p>
          <a:p>
            <a:r>
              <a:rPr lang="en-GB" sz="2800" dirty="0" smtClean="0">
                <a:latin typeface="Verdana" pitchFamily="34" charset="0"/>
              </a:rPr>
              <a:t>lymphatics</a:t>
            </a:r>
            <a:endParaRPr lang="en-GB" sz="2800" dirty="0">
              <a:latin typeface="Verdana" pitchFamily="34" charset="0"/>
            </a:endParaRPr>
          </a:p>
          <a:p>
            <a:r>
              <a:rPr lang="en-GB" sz="2800" dirty="0" smtClean="0">
                <a:latin typeface="Verdana" pitchFamily="34" charset="0"/>
              </a:rPr>
              <a:t>vessels</a:t>
            </a:r>
            <a:endParaRPr lang="en-GB" sz="2800" dirty="0">
              <a:latin typeface="Verdana" pitchFamily="34" charset="0"/>
            </a:endParaRPr>
          </a:p>
          <a:p>
            <a:r>
              <a:rPr lang="en-GB" sz="2800" dirty="0">
                <a:latin typeface="Verdana" pitchFamily="34" charset="0"/>
              </a:rPr>
              <a:t>smooth </a:t>
            </a:r>
            <a:r>
              <a:rPr lang="en-GB" sz="2800" dirty="0" smtClean="0">
                <a:latin typeface="Verdana" pitchFamily="34" charset="0"/>
              </a:rPr>
              <a:t>muscle</a:t>
            </a:r>
            <a:endParaRPr lang="en-GB" sz="2800" dirty="0">
              <a:latin typeface="Verdana" pitchFamily="34" charset="0"/>
            </a:endParaRPr>
          </a:p>
        </p:txBody>
      </p:sp>
      <p:grpSp>
        <p:nvGrpSpPr>
          <p:cNvPr id="6159" name="Group 15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61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2667000" y="2060675"/>
            <a:ext cx="1435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angio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3940175" y="2060675"/>
            <a:ext cx="197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leiomyo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5740400" y="2060675"/>
            <a:ext cx="196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matosis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1243013" y="2060675"/>
            <a:ext cx="1597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lymph</a:t>
            </a:r>
          </a:p>
        </p:txBody>
      </p:sp>
      <p:pic>
        <p:nvPicPr>
          <p:cNvPr id="13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8" y="5712031"/>
            <a:ext cx="3236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sporadic LAM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199308" y="5710056"/>
            <a:ext cx="2264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TSC-LAM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  <p:bldP spid="6165" grpId="0"/>
      <p:bldP spid="6166" grpId="0"/>
      <p:bldP spid="6167" grpId="0"/>
      <p:bldP spid="6168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609600"/>
            <a:ext cx="8492067" cy="1143000"/>
          </a:xfrm>
        </p:spPr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Verdana" pitchFamily="34" charset="0"/>
              </a:rPr>
              <a:t>How </a:t>
            </a:r>
            <a:r>
              <a:rPr lang="en-GB" dirty="0" smtClean="0">
                <a:solidFill>
                  <a:srgbClr val="7030A0"/>
                </a:solidFill>
                <a:latin typeface="Verdana" pitchFamily="34" charset="0"/>
              </a:rPr>
              <a:t>common is LAM in TS?</a:t>
            </a:r>
            <a:endParaRPr lang="en-GB" dirty="0">
              <a:solidFill>
                <a:srgbClr val="7030A0"/>
              </a:solidFill>
              <a:latin typeface="Verdana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3" y="1473200"/>
            <a:ext cx="7941734" cy="492760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en-GB" dirty="0">
              <a:latin typeface="Verdana" pitchFamily="34" charset="0"/>
            </a:endParaRPr>
          </a:p>
          <a:p>
            <a:r>
              <a:rPr lang="en-GB" dirty="0" smtClean="0">
                <a:latin typeface="Verdana" pitchFamily="34" charset="0"/>
              </a:rPr>
              <a:t>Very rare in children</a:t>
            </a:r>
          </a:p>
          <a:p>
            <a:endParaRPr lang="en-GB" sz="2000" dirty="0">
              <a:latin typeface="Verdana" pitchFamily="34" charset="0"/>
            </a:endParaRPr>
          </a:p>
          <a:p>
            <a:r>
              <a:rPr lang="en-GB" dirty="0" smtClean="0">
                <a:solidFill>
                  <a:schemeClr val="accent6"/>
                </a:solidFill>
                <a:latin typeface="Verdana" pitchFamily="34" charset="0"/>
              </a:rPr>
              <a:t>Women </a:t>
            </a:r>
            <a:r>
              <a:rPr lang="en-GB" dirty="0" smtClean="0">
                <a:latin typeface="Verdana" pitchFamily="34" charset="0"/>
              </a:rPr>
              <a:t>prevalence increases with age</a:t>
            </a:r>
          </a:p>
          <a:p>
            <a:pPr lvl="1"/>
            <a:r>
              <a:rPr lang="en-GB" dirty="0" smtClean="0">
                <a:latin typeface="Verdana" pitchFamily="34" charset="0"/>
              </a:rPr>
              <a:t>10% by 20 years</a:t>
            </a:r>
          </a:p>
          <a:p>
            <a:pPr lvl="1"/>
            <a:r>
              <a:rPr lang="en-GB" dirty="0" smtClean="0">
                <a:latin typeface="Verdana" pitchFamily="34" charset="0"/>
              </a:rPr>
              <a:t>80% by 40 years</a:t>
            </a:r>
            <a:endParaRPr lang="en-GB" sz="2000" dirty="0" smtClean="0">
              <a:latin typeface="Verdana" pitchFamily="34" charset="0"/>
            </a:endParaRPr>
          </a:p>
          <a:p>
            <a:pPr lvl="1"/>
            <a:r>
              <a:rPr lang="en-GB" dirty="0" smtClean="0">
                <a:latin typeface="Verdana" pitchFamily="34" charset="0"/>
              </a:rPr>
              <a:t>Many </a:t>
            </a:r>
            <a:r>
              <a:rPr lang="en-GB" dirty="0">
                <a:latin typeface="Verdana" pitchFamily="34" charset="0"/>
              </a:rPr>
              <a:t>don’t have </a:t>
            </a:r>
            <a:r>
              <a:rPr lang="en-GB" dirty="0" smtClean="0">
                <a:latin typeface="Verdana" pitchFamily="34" charset="0"/>
              </a:rPr>
              <a:t>symptoms</a:t>
            </a:r>
          </a:p>
          <a:p>
            <a:endParaRPr lang="en-GB" dirty="0" smtClean="0">
              <a:latin typeface="Verdana" pitchFamily="34" charset="0"/>
            </a:endParaRPr>
          </a:p>
          <a:p>
            <a:r>
              <a:rPr lang="en-GB" dirty="0">
                <a:solidFill>
                  <a:schemeClr val="accent6"/>
                </a:solidFill>
                <a:latin typeface="Verdana" pitchFamily="34" charset="0"/>
              </a:rPr>
              <a:t>Men</a:t>
            </a:r>
            <a:r>
              <a:rPr lang="en-GB" dirty="0">
                <a:latin typeface="Verdana" pitchFamily="34" charset="0"/>
              </a:rPr>
              <a:t> may get lung </a:t>
            </a:r>
            <a:r>
              <a:rPr lang="en-GB" dirty="0" smtClean="0">
                <a:latin typeface="Verdana" pitchFamily="34" charset="0"/>
              </a:rPr>
              <a:t>cysts</a:t>
            </a:r>
          </a:p>
          <a:p>
            <a:pPr lvl="1"/>
            <a:r>
              <a:rPr lang="en-GB" dirty="0" smtClean="0">
                <a:latin typeface="Verdana" pitchFamily="34" charset="0"/>
              </a:rPr>
              <a:t>virtually never have symptoms </a:t>
            </a:r>
            <a:endParaRPr lang="en-GB" dirty="0">
              <a:latin typeface="Verdana" pitchFamily="34" charset="0"/>
            </a:endParaRPr>
          </a:p>
          <a:p>
            <a:endParaRPr lang="en-GB" dirty="0" smtClean="0">
              <a:latin typeface="Verdana" pitchFamily="34" charset="0"/>
            </a:endParaRPr>
          </a:p>
          <a:p>
            <a:pPr lvl="1"/>
            <a:endParaRPr lang="en-GB" dirty="0">
              <a:latin typeface="Verdana" pitchFamily="34" charset="0"/>
            </a:endParaRP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sz="4000" dirty="0" smtClean="0">
                <a:solidFill>
                  <a:srgbClr val="7030A0"/>
                </a:solidFill>
                <a:latin typeface="Verdana" pitchFamily="34" charset="0"/>
              </a:rPr>
              <a:t>Why does LAM only affect women?</a:t>
            </a:r>
            <a:endParaRPr lang="en-GB" sz="4000" dirty="0">
              <a:solidFill>
                <a:srgbClr val="7030A0"/>
              </a:solidFill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latin typeface="Verdana" pitchFamily="34" charset="0"/>
              </a:rPr>
              <a:t>LAM cells respond to oestrogen</a:t>
            </a:r>
          </a:p>
          <a:p>
            <a:pPr lvl="1"/>
            <a:r>
              <a:rPr lang="en-GB" dirty="0" smtClean="0">
                <a:latin typeface="Verdana" pitchFamily="34" charset="0"/>
                <a:ea typeface="+mn-ea"/>
                <a:cs typeface="+mn-cs"/>
              </a:rPr>
              <a:t>grow more quickly</a:t>
            </a:r>
          </a:p>
          <a:p>
            <a:pPr lvl="1"/>
            <a:r>
              <a:rPr lang="en-GB" dirty="0" smtClean="0">
                <a:latin typeface="Verdana" pitchFamily="34" charset="0"/>
                <a:ea typeface="+mn-ea"/>
                <a:cs typeface="+mn-cs"/>
              </a:rPr>
              <a:t>spread around the body</a:t>
            </a:r>
          </a:p>
          <a:p>
            <a:pPr lvl="1"/>
            <a:endParaRPr lang="en-GB" dirty="0" smtClean="0">
              <a:latin typeface="Verdana" pitchFamily="34" charset="0"/>
              <a:ea typeface="+mn-ea"/>
              <a:cs typeface="+mn-cs"/>
            </a:endParaRPr>
          </a:p>
          <a:p>
            <a:r>
              <a:rPr lang="en-GB" sz="2800" dirty="0" smtClean="0">
                <a:latin typeface="Verdana" pitchFamily="34" charset="0"/>
              </a:rPr>
              <a:t>Oestrogen is probably bad for LAM</a:t>
            </a:r>
          </a:p>
          <a:p>
            <a:pPr lvl="1"/>
            <a:r>
              <a:rPr lang="en-GB" dirty="0" smtClean="0">
                <a:latin typeface="Verdana" pitchFamily="34" charset="0"/>
                <a:ea typeface="+mn-ea"/>
                <a:cs typeface="+mn-cs"/>
              </a:rPr>
              <a:t>oestrogen containing medicines</a:t>
            </a:r>
          </a:p>
          <a:p>
            <a:pPr lvl="1"/>
            <a:r>
              <a:rPr lang="en-GB" dirty="0" smtClean="0">
                <a:latin typeface="Verdana" pitchFamily="34" charset="0"/>
                <a:ea typeface="+mn-ea"/>
                <a:cs typeface="+mn-cs"/>
              </a:rPr>
              <a:t>pregnancy</a:t>
            </a:r>
          </a:p>
          <a:p>
            <a:pPr lvl="1"/>
            <a:r>
              <a:rPr lang="en-GB" dirty="0" smtClean="0">
                <a:latin typeface="Verdana" pitchFamily="34" charset="0"/>
                <a:ea typeface="+mn-ea"/>
                <a:cs typeface="+mn-cs"/>
              </a:rPr>
              <a:t>LAM slows down after the menopause</a:t>
            </a:r>
          </a:p>
          <a:p>
            <a:endParaRPr lang="en-GB" sz="2800" dirty="0" smtClean="0">
              <a:latin typeface="Verdana" pitchFamily="34" charset="0"/>
            </a:endParaRPr>
          </a:p>
          <a:p>
            <a:endParaRPr lang="en-GB" sz="2800" dirty="0" smtClean="0">
              <a:latin typeface="Verdana" pitchFamily="34" charset="0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Rectangle 6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579895" y="5991726"/>
            <a:ext cx="1564105" cy="8662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Content Placeholder 4" descr="3912189628_92d2163489_z.jpg"/>
          <p:cNvPicPr>
            <a:picLocks noGrp="1" noChangeAspect="1"/>
          </p:cNvPicPr>
          <p:nvPr>
            <p:ph idx="1"/>
          </p:nvPr>
        </p:nvPicPr>
        <p:blipFill>
          <a:blip r:embed="rId2"/>
          <a:srcRect l="191" r="373"/>
          <a:stretch>
            <a:fillRect/>
          </a:stretch>
        </p:blipFill>
        <p:spPr>
          <a:xfrm>
            <a:off x="1772905" y="1462688"/>
            <a:ext cx="5575578" cy="5247987"/>
          </a:xfrm>
        </p:spPr>
      </p:pic>
      <p:pic>
        <p:nvPicPr>
          <p:cNvPr id="25" name="Picture 24" descr="be7aef4ab3455c48c0a9b2ec615c3b_gallery.jpg"/>
          <p:cNvPicPr>
            <a:picLocks noChangeAspect="1"/>
          </p:cNvPicPr>
          <p:nvPr/>
        </p:nvPicPr>
        <p:blipFill>
          <a:blip r:embed="rId3"/>
          <a:srcRect t="11898" b="6250"/>
          <a:stretch>
            <a:fillRect/>
          </a:stretch>
        </p:blipFill>
        <p:spPr>
          <a:xfrm>
            <a:off x="1007242" y="1239768"/>
            <a:ext cx="6832890" cy="5618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08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kern="1200" dirty="0">
                <a:solidFill>
                  <a:srgbClr val="1F497D"/>
                </a:solidFill>
                <a:latin typeface="Calibri"/>
              </a:rPr>
              <a:t>LAM </a:t>
            </a:r>
            <a:r>
              <a:rPr lang="en-US" sz="4800" kern="1200" dirty="0" smtClean="0">
                <a:solidFill>
                  <a:srgbClr val="1F497D"/>
                </a:solidFill>
                <a:latin typeface="Calibri"/>
              </a:rPr>
              <a:t>X-rays &amp; CT Scans</a:t>
            </a:r>
            <a:endParaRPr lang="en-US" sz="4800" dirty="0">
              <a:solidFill>
                <a:schemeClr val="tx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61675" y="5973374"/>
            <a:ext cx="2375070" cy="584775"/>
            <a:chOff x="6060966" y="6069719"/>
            <a:chExt cx="2375070" cy="584775"/>
          </a:xfrm>
        </p:grpSpPr>
        <p:sp>
          <p:nvSpPr>
            <p:cNvPr id="7" name="TextBox 6"/>
            <p:cNvSpPr txBox="1"/>
            <p:nvPr/>
          </p:nvSpPr>
          <p:spPr>
            <a:xfrm>
              <a:off x="7409793" y="6069719"/>
              <a:ext cx="1026243" cy="58477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Scanner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table</a:t>
              </a:r>
            </a:p>
          </p:txBody>
        </p:sp>
        <p:sp>
          <p:nvSpPr>
            <p:cNvPr id="8" name="Left Arrow 7"/>
            <p:cNvSpPr/>
            <p:nvPr/>
          </p:nvSpPr>
          <p:spPr>
            <a:xfrm>
              <a:off x="6060966" y="6332483"/>
              <a:ext cx="1357586" cy="175172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99725" y="4671788"/>
            <a:ext cx="4186622" cy="338554"/>
            <a:chOff x="6060966" y="6227381"/>
            <a:chExt cx="2049935" cy="338554"/>
          </a:xfrm>
        </p:grpSpPr>
        <p:sp>
          <p:nvSpPr>
            <p:cNvPr id="12" name="Left Arrow 11"/>
            <p:cNvSpPr/>
            <p:nvPr/>
          </p:nvSpPr>
          <p:spPr>
            <a:xfrm>
              <a:off x="6060966" y="6332482"/>
              <a:ext cx="1545784" cy="180489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85918" y="6227381"/>
              <a:ext cx="524983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Spine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2891" y="2871016"/>
            <a:ext cx="3279227" cy="338554"/>
            <a:chOff x="6060966" y="6227381"/>
            <a:chExt cx="2049935" cy="338554"/>
          </a:xfrm>
        </p:grpSpPr>
        <p:sp>
          <p:nvSpPr>
            <p:cNvPr id="14" name="Left Arrow 13"/>
            <p:cNvSpPr/>
            <p:nvPr/>
          </p:nvSpPr>
          <p:spPr>
            <a:xfrm>
              <a:off x="6060966" y="6332482"/>
              <a:ext cx="1545784" cy="180489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85918" y="6227381"/>
              <a:ext cx="524983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Heart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81378" y="3992120"/>
            <a:ext cx="2531241" cy="338554"/>
            <a:chOff x="6060966" y="6227381"/>
            <a:chExt cx="2083092" cy="338554"/>
          </a:xfrm>
        </p:grpSpPr>
        <p:sp>
          <p:nvSpPr>
            <p:cNvPr id="17" name="Left Arrow 16"/>
            <p:cNvSpPr/>
            <p:nvPr/>
          </p:nvSpPr>
          <p:spPr>
            <a:xfrm>
              <a:off x="6060966" y="6332482"/>
              <a:ext cx="1545784" cy="180489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7846" y="6227381"/>
              <a:ext cx="906212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Left lung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3309" y="1653566"/>
            <a:ext cx="4370551" cy="338554"/>
            <a:chOff x="6060965" y="6227381"/>
            <a:chExt cx="2094425" cy="338554"/>
          </a:xfrm>
        </p:grpSpPr>
        <p:sp>
          <p:nvSpPr>
            <p:cNvPr id="20" name="Left Arrow 19"/>
            <p:cNvSpPr/>
            <p:nvPr/>
          </p:nvSpPr>
          <p:spPr>
            <a:xfrm>
              <a:off x="6060965" y="6332482"/>
              <a:ext cx="1599151" cy="185746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34932" y="6227381"/>
              <a:ext cx="520458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Sternum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66275" y="3554195"/>
            <a:ext cx="6446346" cy="338555"/>
            <a:chOff x="6060966" y="6227374"/>
            <a:chExt cx="1985928" cy="237118"/>
          </a:xfrm>
        </p:grpSpPr>
        <p:sp>
          <p:nvSpPr>
            <p:cNvPr id="23" name="Left Arrow 22"/>
            <p:cNvSpPr/>
            <p:nvPr/>
          </p:nvSpPr>
          <p:spPr>
            <a:xfrm>
              <a:off x="6060966" y="6302259"/>
              <a:ext cx="1735508" cy="145901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09610" y="6227374"/>
              <a:ext cx="337284" cy="23711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Right lung</a:t>
              </a:r>
            </a:p>
          </p:txBody>
        </p:sp>
      </p:grpSp>
      <p:pic>
        <p:nvPicPr>
          <p:cNvPr id="26" name="Picture 25" descr="mr-WlBS5Q-clipart.jpg"/>
          <p:cNvPicPr>
            <a:picLocks noChangeAspect="1"/>
          </p:cNvPicPr>
          <p:nvPr/>
        </p:nvPicPr>
        <p:blipFill>
          <a:blip r:embed="rId4"/>
          <a:srcRect l="19931" t="7143" r="18690" b="4975"/>
          <a:stretch>
            <a:fillRect/>
          </a:stretch>
        </p:blipFill>
        <p:spPr>
          <a:xfrm>
            <a:off x="-1" y="5172567"/>
            <a:ext cx="1681655" cy="16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4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M HRCT.bmp"/>
          <p:cNvPicPr>
            <a:picLocks noChangeAspect="1"/>
          </p:cNvPicPr>
          <p:nvPr/>
        </p:nvPicPr>
        <p:blipFill>
          <a:blip r:embed="rId2" cstate="print"/>
          <a:srcRect l="12975" t="25986" r="12756" b="24875"/>
          <a:stretch>
            <a:fillRect/>
          </a:stretch>
        </p:blipFill>
        <p:spPr bwMode="auto">
          <a:xfrm>
            <a:off x="477130" y="1138621"/>
            <a:ext cx="8491697" cy="561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8119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LAM </a:t>
            </a:r>
            <a:r>
              <a:rPr lang="en-US" sz="4800" dirty="0" smtClean="0">
                <a:solidFill>
                  <a:schemeClr val="tx2"/>
                </a:solidFill>
              </a:rPr>
              <a:t>X-rays &amp; CT Scans</a:t>
            </a:r>
            <a:endParaRPr lang="en-US" sz="4800" dirty="0">
              <a:solidFill>
                <a:schemeClr val="tx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43608" y="1864322"/>
            <a:ext cx="7562281" cy="3971305"/>
            <a:chOff x="1343608" y="1864322"/>
            <a:chExt cx="7562281" cy="397130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1343608" y="2481943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885128" y="1864322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2833920" y="5406419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439284" y="3298486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551326" y="3567993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7097911" y="5194663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5942880" y="5310166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430686" y="1979825"/>
              <a:ext cx="354563" cy="429208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 l="16426" t="26111" r="16612" b="28270"/>
          <a:stretch>
            <a:fillRect/>
          </a:stretch>
        </p:blipFill>
        <p:spPr bwMode="auto">
          <a:xfrm>
            <a:off x="246246" y="685801"/>
            <a:ext cx="8699536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94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83625"/>
            <a:ext cx="7772400" cy="1143000"/>
          </a:xfrm>
        </p:spPr>
        <p:txBody>
          <a:bodyPr/>
          <a:lstStyle/>
          <a:p>
            <a:r>
              <a:rPr lang="en-GB" sz="6000" dirty="0" smtClean="0">
                <a:solidFill>
                  <a:srgbClr val="7030A0"/>
                </a:solidFill>
                <a:latin typeface="Verdana" pitchFamily="34" charset="0"/>
              </a:rPr>
              <a:t>LAM related problems</a:t>
            </a:r>
            <a:endParaRPr lang="en-GB" sz="6000" dirty="0">
              <a:solidFill>
                <a:srgbClr val="7030A0"/>
              </a:solidFill>
              <a:latin typeface="Verdana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Symptoms in LAM</a:t>
            </a:r>
            <a:endParaRPr lang="en-GB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4" y="2035791"/>
            <a:ext cx="8939284" cy="4389071"/>
          </a:xfrm>
        </p:spPr>
        <p:txBody>
          <a:bodyPr/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Maybe none</a:t>
            </a: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Breathlessness</a:t>
            </a: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Wheezing</a:t>
            </a: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Cough</a:t>
            </a:r>
          </a:p>
          <a:p>
            <a:pPr lvl="1"/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chest infections</a:t>
            </a: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Abdominal bloating, swelling, discomfort</a:t>
            </a: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Fatigue</a:t>
            </a:r>
            <a:endParaRPr lang="en-GB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-38100"/>
            <a:ext cx="9153525" cy="635000"/>
            <a:chOff x="0" y="-12"/>
            <a:chExt cx="5766" cy="4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7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-12"/>
              <a:ext cx="4590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11" descr="Final Opt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7832" y="6087767"/>
            <a:ext cx="1595224" cy="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7424382" y="6045958"/>
            <a:ext cx="1719618" cy="81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276" y="2977600"/>
            <a:ext cx="4380757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A lot of illnesses can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cause these symptoms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801</Words>
  <Application>Microsoft Macintosh PowerPoint</Application>
  <PresentationFormat>On-screen Show (4:3)</PresentationFormat>
  <Paragraphs>266</Paragraphs>
  <Slides>25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Default Design</vt:lpstr>
      <vt:lpstr>Office Theme</vt:lpstr>
      <vt:lpstr>Simon Johnson</vt:lpstr>
      <vt:lpstr>LAM basics</vt:lpstr>
      <vt:lpstr>Why the long name?</vt:lpstr>
      <vt:lpstr>How common is LAM in TS?</vt:lpstr>
      <vt:lpstr>Why does LAM only affect women?</vt:lpstr>
      <vt:lpstr>LAM X-rays &amp; CT Scans</vt:lpstr>
      <vt:lpstr>LAM X-rays &amp; CT Scans</vt:lpstr>
      <vt:lpstr>LAM related problems</vt:lpstr>
      <vt:lpstr>Symptoms in LAM</vt:lpstr>
      <vt:lpstr>Pneumothorax (collapsed lung)</vt:lpstr>
      <vt:lpstr>Chylous effusion</vt:lpstr>
      <vt:lpstr>Abdominal LAM</vt:lpstr>
      <vt:lpstr>Assessing LAM severity: Lung function tests</vt:lpstr>
      <vt:lpstr>How bad is my LAM?</vt:lpstr>
      <vt:lpstr>How should I be monitored?</vt:lpstr>
      <vt:lpstr>Should I have drug treatment for LAM?</vt:lpstr>
      <vt:lpstr>Not everyone needs an mTORi</vt:lpstr>
      <vt:lpstr>What about mTORi and other manifestations of LAM?</vt:lpstr>
      <vt:lpstr>Slide 19</vt:lpstr>
      <vt:lpstr>Who should take mTORi for LAM?</vt:lpstr>
      <vt:lpstr>Slide 21</vt:lpstr>
      <vt:lpstr>Other ‘dos and don’ts’</vt:lpstr>
      <vt:lpstr>UK LAM centre: Nottingham</vt:lpstr>
      <vt:lpstr>Prospective UK LAM cohort study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2019-10-26T15:18:32Z</dcterms:created>
  <dcterms:modified xsi:type="dcterms:W3CDTF">2019-10-26T15:29:05Z</dcterms:modified>
</cp:coreProperties>
</file>