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441" r:id="rId3"/>
    <p:sldId id="659" r:id="rId4"/>
    <p:sldId id="635" r:id="rId5"/>
    <p:sldId id="636" r:id="rId6"/>
    <p:sldId id="638" r:id="rId7"/>
    <p:sldId id="639" r:id="rId8"/>
    <p:sldId id="641" r:id="rId9"/>
    <p:sldId id="642" r:id="rId10"/>
    <p:sldId id="660" r:id="rId11"/>
    <p:sldId id="661" r:id="rId12"/>
    <p:sldId id="662" r:id="rId13"/>
    <p:sldId id="559" r:id="rId14"/>
    <p:sldId id="626" r:id="rId15"/>
    <p:sldId id="627" r:id="rId16"/>
    <p:sldId id="663" r:id="rId17"/>
    <p:sldId id="623" r:id="rId18"/>
    <p:sldId id="664" r:id="rId19"/>
    <p:sldId id="665" r:id="rId20"/>
    <p:sldId id="666" r:id="rId21"/>
    <p:sldId id="668" r:id="rId22"/>
    <p:sldId id="667" r:id="rId23"/>
    <p:sldId id="333" r:id="rId24"/>
    <p:sldId id="334" r:id="rId25"/>
    <p:sldId id="332" r:id="rId26"/>
    <p:sldId id="33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8C23-0984-4BA4-9FF7-17205495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844"/>
            <a:ext cx="9000744" cy="72559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36D70-98AD-4799-827C-E28E558BB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45252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400"/>
            </a:lvl1pPr>
            <a:lvl2pPr>
              <a:buClr>
                <a:schemeClr val="accent3"/>
              </a:buClr>
              <a:defRPr sz="20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accent3"/>
              </a:buClr>
              <a:defRPr sz="1600"/>
            </a:lvl4pPr>
            <a:lvl5pPr>
              <a:buClr>
                <a:schemeClr val="accent3"/>
              </a:buCl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92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2CC4-D136-4E7D-ABBC-5F59AB34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2EDF7-3978-48D9-B2A8-0A777B2E9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9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8C23-0984-4BA4-9FF7-17205495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844"/>
            <a:ext cx="9000744" cy="72559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4AE649-9B80-4F65-8C58-3550573901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199" y="1463040"/>
            <a:ext cx="10515599" cy="445252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800"/>
            </a:lvl1pPr>
            <a:lvl2pPr>
              <a:buClr>
                <a:schemeClr val="accent3"/>
              </a:buClr>
              <a:defRPr sz="18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3"/>
              </a:buCl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6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2722-C966-4180-8D0F-60B8E28C45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879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AB07-6ECD-4F60-9C8E-57E08A43EE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871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0863-7DB9-4D55-A5C8-DA854E0E60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0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8B1E-8115-4599-8C7E-6603CBB25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596C-2918-49E9-9796-EDDDA5E5EA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67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DDC6-CED6-4DB9-9B61-679D15102B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877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EC55-92FD-4C91-9A11-73F51852CC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03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BF08-F1D4-4553-B8F1-96996B2E8F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7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8E69-880D-4479-9561-EE007FB4B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597AB-D23E-461A-B1F9-5C0600297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19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43DB-661C-4ADA-B00B-0A3D6243A6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647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8C82-761E-427E-AAF3-8DCB75F2C8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313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85B1E-31C2-41AA-8667-2FEDD2C5A9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4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B40F-A585-40A2-AE62-111F5A0C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1CC5D-CED7-428A-A7BC-E333A1983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75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9B1B-7436-44ED-A5EA-F73A935D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61704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0A597-96D3-4ACC-962A-A8663C076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F1B53-3322-43D1-BCC9-4FA468C7A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0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3243-78CF-4E6D-9F59-C9812C54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974772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3EE95-77B5-4161-B50B-A23AA4810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8B39B-F956-4618-85EC-A4D797A0D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8CD46-9344-4875-9AA6-AF9F2DC8E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1688A-30C5-4C26-BC58-A1533CD16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10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F9CE-463C-4E9C-9D94-FF10A288D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49512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33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00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4CE1-CB6A-4DA5-AFE1-31EBE289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2AE2E-1F8B-44D5-A783-9C95B194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1CD23-A0B9-4A62-9D31-A96589C6E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EFF2-8480-46A8-979D-4543FDA2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994C0-D4DC-43C0-ACF2-B12157AA6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A8774-6152-4702-AD24-5E8401996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39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AD84C-97DA-49D0-BCA6-3207745A9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43F3C-845F-4420-906B-2A05665CE13E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CBE74-23D8-47E7-9BBF-05EC8A9CA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04D86-71BD-429B-80DA-47860C01F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3D2A-0500-46B9-B428-A4065A462F8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5A087-ECD9-4762-A4E1-C65420084AE5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9F04362-D77D-4EDD-88A6-E8583A72113F}"/>
              </a:ext>
            </a:extLst>
          </p:cNvPr>
          <p:cNvSpPr txBox="1">
            <a:spLocks/>
          </p:cNvSpPr>
          <p:nvPr userDrawn="1"/>
        </p:nvSpPr>
        <p:spPr>
          <a:xfrm>
            <a:off x="832512" y="6311900"/>
            <a:ext cx="6116928" cy="5461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B606606-2ACC-455C-B885-F49CC179F70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11900"/>
            <a:ext cx="2743200" cy="5461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1D3D2A-0500-46B9-B428-A4065A462F8E}" type="slidenum">
              <a:rPr lang="en-GB" sz="1000" smtClean="0"/>
              <a:pPr algn="r"/>
              <a:t>‹#›</a:t>
            </a:fld>
            <a:endParaRPr lang="en-GB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B2FF33-1E01-4EFF-8F1F-7487A4A642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85247" y="365125"/>
            <a:ext cx="1368553" cy="9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4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8C63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11444-88FB-4D6C-977F-1DE37D9073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6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admin@tuberous-sclerosis.or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4959EA-0624-4B3A-BE26-09CB3D18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28" y="4429919"/>
            <a:ext cx="3326543" cy="16557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0923C3-9D13-49E6-97E4-6C08AD7E4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73767"/>
            <a:ext cx="12192000" cy="23876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How recent research informs new UK guidelines for TSC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E58EE0-0008-43EF-8F97-2F6E9AA912A8}"/>
              </a:ext>
            </a:extLst>
          </p:cNvPr>
          <p:cNvSpPr/>
          <p:nvPr/>
        </p:nvSpPr>
        <p:spPr>
          <a:xfrm>
            <a:off x="873457" y="6352233"/>
            <a:ext cx="5895833" cy="361666"/>
          </a:xfrm>
          <a:prstGeom prst="rect">
            <a:avLst/>
          </a:prstGeom>
          <a:solidFill>
            <a:srgbClr val="00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18FE29D2-FB42-4D4D-A845-84E7BBCEF69D}"/>
              </a:ext>
            </a:extLst>
          </p:cNvPr>
          <p:cNvSpPr txBox="1">
            <a:spLocks/>
          </p:cNvSpPr>
          <p:nvPr/>
        </p:nvSpPr>
        <p:spPr>
          <a:xfrm>
            <a:off x="0" y="3434405"/>
            <a:ext cx="12192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87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Prof Julian Sampson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(Head of the Institute of Medical Genetics, Cardiff University)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87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Dr Chris Kingswood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(Consultant Nephrologist, St George’s University Hospital)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87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95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4C5DF61-EC8D-424C-8CBC-0F2C2C825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844"/>
            <a:ext cx="9000744" cy="1227756"/>
          </a:xfrm>
        </p:spPr>
        <p:txBody>
          <a:bodyPr/>
          <a:lstStyle/>
          <a:p>
            <a:r>
              <a:rPr lang="en-GB" dirty="0" err="1"/>
              <a:t>Everolimus</a:t>
            </a:r>
            <a:r>
              <a:rPr lang="en-GB" dirty="0"/>
              <a:t> (</a:t>
            </a:r>
            <a:r>
              <a:rPr lang="en-GB" dirty="0" err="1"/>
              <a:t>Votubia</a:t>
            </a:r>
            <a:r>
              <a:rPr lang="en-GB" dirty="0"/>
              <a:t>) for Psychological Problems in TSC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2F8901-BB5F-4DFC-846F-B051CA515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770"/>
            <a:ext cx="10515600" cy="4310743"/>
          </a:xfrm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2000" b="1" i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Everolimus</a:t>
            </a:r>
            <a:r>
              <a:rPr lang="en-GB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 for treatment of tuberous sclerosis complex-associated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neuropsychiatric disorders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i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Darcy Krueger et al. (Cincinnati and Boston), Ann Clin </a:t>
            </a:r>
            <a:r>
              <a:rPr lang="en-GB" sz="2000" dirty="0" err="1">
                <a:solidFill>
                  <a:prstClr val="black"/>
                </a:solidFill>
                <a:latin typeface="Arial" charset="0"/>
                <a:cs typeface="Arial" charset="0"/>
              </a:rPr>
              <a:t>Transl</a:t>
            </a: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Arial" charset="0"/>
                <a:cs typeface="Arial" charset="0"/>
              </a:rPr>
              <a:t>Neurol</a:t>
            </a: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, Nov 2017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i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47 6 – 21 year olds treated with </a:t>
            </a:r>
            <a:r>
              <a:rPr lang="en-GB" sz="2000" dirty="0" err="1">
                <a:solidFill>
                  <a:prstClr val="black"/>
                </a:solidFill>
                <a:latin typeface="Arial" charset="0"/>
                <a:cs typeface="Arial" charset="0"/>
              </a:rPr>
              <a:t>Everolimus</a:t>
            </a: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 or Placebo for 6 months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No significant differences seen (after correction for multiple testing)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i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2. A Randomized controlled trial with </a:t>
            </a:r>
            <a:r>
              <a:rPr lang="en-GB" sz="2000" b="1" i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everolimus</a:t>
            </a:r>
            <a:r>
              <a:rPr lang="en-GB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 for IQ and autism 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tuberous sclerosis complex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Iris Overwater et al. (Rotterdam and Utrecht), Neurology, July 2019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32 children with TSC aged 4 to 17 years treated for 12 months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No effect of </a:t>
            </a:r>
            <a:r>
              <a:rPr lang="en-GB" sz="2000" dirty="0" err="1">
                <a:solidFill>
                  <a:prstClr val="black"/>
                </a:solidFill>
                <a:latin typeface="Arial" charset="0"/>
                <a:cs typeface="Arial" charset="0"/>
              </a:rPr>
              <a:t>Everolimus</a:t>
            </a: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 on IQ or autism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59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EE7E-041E-487F-81E9-7DBF5C35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844"/>
            <a:ext cx="9000744" cy="1808327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3. TRON Trial of </a:t>
            </a:r>
            <a:r>
              <a:rPr lang="en-GB" dirty="0" err="1"/>
              <a:t>Everolimus</a:t>
            </a:r>
            <a:r>
              <a:rPr lang="en-GB" dirty="0"/>
              <a:t> for Neurocognitive Problems in TSC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7D02-599E-49A8-B279-A96A11587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38 Adults aged 16 – 60 </a:t>
            </a:r>
          </a:p>
          <a:p>
            <a:r>
              <a:rPr lang="en-GB"/>
              <a:t>randomised 2:1  everolimus vs placebo for 6 months</a:t>
            </a:r>
          </a:p>
          <a:p>
            <a:r>
              <a:rPr lang="en-GB"/>
              <a:t>Tested memory and executive function (thinking)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78B45-00EF-4AA8-B4CF-0448A1FEA3DD}"/>
              </a:ext>
            </a:extLst>
          </p:cNvPr>
          <p:cNvSpPr txBox="1"/>
          <p:nvPr/>
        </p:nvSpPr>
        <p:spPr>
          <a:xfrm>
            <a:off x="1378857" y="3645166"/>
            <a:ext cx="9000744" cy="224676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RESULTS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: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Improvement (&gt;1SD) after 6 months of treatment: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Placebo 44%;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Everolimus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70%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F2EF1-4999-4123-9354-7D65A693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272" y="1838099"/>
            <a:ext cx="1005280" cy="1005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2C56BD-525C-4248-8C40-8099F23B9B58}"/>
              </a:ext>
            </a:extLst>
          </p:cNvPr>
          <p:cNvSpPr txBox="1"/>
          <p:nvPr/>
        </p:nvSpPr>
        <p:spPr>
          <a:xfrm>
            <a:off x="9418584" y="290203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Anurag Saxena</a:t>
            </a:r>
          </a:p>
        </p:txBody>
      </p:sp>
    </p:spTree>
    <p:extLst>
      <p:ext uri="{BB962C8B-B14F-4D97-AF65-F5344CB8AC3E}">
        <p14:creationId xmlns:p14="http://schemas.microsoft.com/office/powerpoint/2010/main" val="312981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AA66BC3-C17E-4D7D-9292-1751CD9E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844"/>
            <a:ext cx="9000744" cy="1053585"/>
          </a:xfrm>
        </p:spPr>
        <p:txBody>
          <a:bodyPr/>
          <a:lstStyle/>
          <a:p>
            <a:r>
              <a:rPr lang="en-GB" sz="3600" dirty="0"/>
              <a:t>Why we should be optimistic</a:t>
            </a:r>
            <a:br>
              <a:rPr lang="en-GB" sz="3600" dirty="0"/>
            </a:br>
            <a:r>
              <a:rPr lang="en-GB" sz="3600" dirty="0"/>
              <a:t>about researching treatments for TSC!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BF45A92-F487-4119-9A99-05D86335BAF0}"/>
              </a:ext>
            </a:extLst>
          </p:cNvPr>
          <p:cNvSpPr/>
          <p:nvPr/>
        </p:nvSpPr>
        <p:spPr>
          <a:xfrm>
            <a:off x="7567494" y="2852217"/>
            <a:ext cx="1130424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SingleGene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2D8A27-7262-44EA-BC96-B1BD51CB9793}"/>
              </a:ext>
            </a:extLst>
          </p:cNvPr>
          <p:cNvSpPr txBox="1"/>
          <p:nvPr/>
        </p:nvSpPr>
        <p:spPr>
          <a:xfrm>
            <a:off x="6505761" y="1955273"/>
            <a:ext cx="3582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Genetic Condition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(e.g. tuberous sclerosis)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B4E0879-DAC0-4105-B048-7ACFF5B47229}"/>
              </a:ext>
            </a:extLst>
          </p:cNvPr>
          <p:cNvCxnSpPr/>
          <p:nvPr/>
        </p:nvCxnSpPr>
        <p:spPr>
          <a:xfrm>
            <a:off x="8287574" y="3788321"/>
            <a:ext cx="360040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698261B-5747-4677-82C6-A573CA4CE319}"/>
              </a:ext>
            </a:extLst>
          </p:cNvPr>
          <p:cNvCxnSpPr>
            <a:stCxn id="33" idx="4"/>
          </p:cNvCxnSpPr>
          <p:nvPr/>
        </p:nvCxnSpPr>
        <p:spPr>
          <a:xfrm>
            <a:off x="8132706" y="3766617"/>
            <a:ext cx="10852" cy="1605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4F2E78B-13AB-4104-AB47-D45C9E19E47D}"/>
              </a:ext>
            </a:extLst>
          </p:cNvPr>
          <p:cNvCxnSpPr/>
          <p:nvPr/>
        </p:nvCxnSpPr>
        <p:spPr>
          <a:xfrm flipH="1">
            <a:off x="7711510" y="3788321"/>
            <a:ext cx="288032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446624C-2B42-4E51-87DC-AB9C08D37908}"/>
              </a:ext>
            </a:extLst>
          </p:cNvPr>
          <p:cNvCxnSpPr/>
          <p:nvPr/>
        </p:nvCxnSpPr>
        <p:spPr>
          <a:xfrm flipH="1">
            <a:off x="7351470" y="3788321"/>
            <a:ext cx="504056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A46B695-ECF1-4F64-8375-078DC1969048}"/>
              </a:ext>
            </a:extLst>
          </p:cNvPr>
          <p:cNvCxnSpPr/>
          <p:nvPr/>
        </p:nvCxnSpPr>
        <p:spPr>
          <a:xfrm>
            <a:off x="8431590" y="3788321"/>
            <a:ext cx="576064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1FD7EC5-CAA4-4206-AA12-85DA16E1FDBE}"/>
              </a:ext>
            </a:extLst>
          </p:cNvPr>
          <p:cNvSpPr txBox="1"/>
          <p:nvPr/>
        </p:nvSpPr>
        <p:spPr>
          <a:xfrm>
            <a:off x="6487375" y="5507940"/>
            <a:ext cx="343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Multiple Different Complications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1C85C3-1C57-4371-A47C-8EA4219F7C2A}"/>
              </a:ext>
            </a:extLst>
          </p:cNvPr>
          <p:cNvSpPr txBox="1"/>
          <p:nvPr/>
        </p:nvSpPr>
        <p:spPr>
          <a:xfrm>
            <a:off x="2135560" y="5501664"/>
            <a:ext cx="319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Reality: Many Different Types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34B42E-70E5-434C-9231-A7C2B83DE8CA}"/>
              </a:ext>
            </a:extLst>
          </p:cNvPr>
          <p:cNvSpPr txBox="1"/>
          <p:nvPr/>
        </p:nvSpPr>
        <p:spPr>
          <a:xfrm>
            <a:off x="2352162" y="2948285"/>
            <a:ext cx="294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Apparently single condition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B5E0CC7-42E2-4F81-B5A3-4AC990D9BAAF}"/>
              </a:ext>
            </a:extLst>
          </p:cNvPr>
          <p:cNvCxnSpPr/>
          <p:nvPr/>
        </p:nvCxnSpPr>
        <p:spPr>
          <a:xfrm>
            <a:off x="4759182" y="4364385"/>
            <a:ext cx="5040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5585E42-DF8D-4461-A97F-697456D45087}"/>
              </a:ext>
            </a:extLst>
          </p:cNvPr>
          <p:cNvSpPr txBox="1"/>
          <p:nvPr/>
        </p:nvSpPr>
        <p:spPr>
          <a:xfrm rot="5400000">
            <a:off x="4257714" y="4146075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Personalised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Medicine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E144586-E381-4444-B771-DD7163707CAE}"/>
              </a:ext>
            </a:extLst>
          </p:cNvPr>
          <p:cNvCxnSpPr/>
          <p:nvPr/>
        </p:nvCxnSpPr>
        <p:spPr>
          <a:xfrm>
            <a:off x="8719622" y="3423561"/>
            <a:ext cx="5040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469D2C7-DC3B-43F6-BD70-B2D49868ACE5}"/>
              </a:ext>
            </a:extLst>
          </p:cNvPr>
          <p:cNvSpPr txBox="1"/>
          <p:nvPr/>
        </p:nvSpPr>
        <p:spPr>
          <a:xfrm rot="5400000">
            <a:off x="8378389" y="3735120"/>
            <a:ext cx="218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Targeted Treatment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81B3E7F-D814-48CA-9ABB-D9FB9F9C9BA9}"/>
              </a:ext>
            </a:extLst>
          </p:cNvPr>
          <p:cNvCxnSpPr/>
          <p:nvPr/>
        </p:nvCxnSpPr>
        <p:spPr>
          <a:xfrm>
            <a:off x="3967095" y="3500289"/>
            <a:ext cx="195879" cy="187220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889E3EA-52FF-441B-AB4E-9EE3F5397F19}"/>
              </a:ext>
            </a:extLst>
          </p:cNvPr>
          <p:cNvCxnSpPr/>
          <p:nvPr/>
        </p:nvCxnSpPr>
        <p:spPr>
          <a:xfrm>
            <a:off x="3679062" y="3500289"/>
            <a:ext cx="0" cy="1800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784AC13-DF50-4C37-B3B0-04FCDE266FF4}"/>
              </a:ext>
            </a:extLst>
          </p:cNvPr>
          <p:cNvCxnSpPr/>
          <p:nvPr/>
        </p:nvCxnSpPr>
        <p:spPr>
          <a:xfrm flipH="1">
            <a:off x="3285356" y="3500289"/>
            <a:ext cx="105675" cy="1800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D7EC020-38C3-4719-86DA-DDB3A5170710}"/>
              </a:ext>
            </a:extLst>
          </p:cNvPr>
          <p:cNvCxnSpPr/>
          <p:nvPr/>
        </p:nvCxnSpPr>
        <p:spPr>
          <a:xfrm flipH="1">
            <a:off x="2863209" y="3525092"/>
            <a:ext cx="216974" cy="18084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7E397DF-0CCC-42C5-B742-5E971B4C06F9}"/>
              </a:ext>
            </a:extLst>
          </p:cNvPr>
          <p:cNvCxnSpPr/>
          <p:nvPr/>
        </p:nvCxnSpPr>
        <p:spPr>
          <a:xfrm>
            <a:off x="4327134" y="3500289"/>
            <a:ext cx="298884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616433D-C940-40BF-91E9-5AEA67258CB5}"/>
              </a:ext>
            </a:extLst>
          </p:cNvPr>
          <p:cNvSpPr txBox="1"/>
          <p:nvPr/>
        </p:nvSpPr>
        <p:spPr>
          <a:xfrm>
            <a:off x="2382918" y="1988122"/>
            <a:ext cx="3015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Common Condition (e.g. breast cancer)</a:t>
            </a:r>
          </a:p>
        </p:txBody>
      </p:sp>
    </p:spTree>
    <p:extLst>
      <p:ext uri="{BB962C8B-B14F-4D97-AF65-F5344CB8AC3E}">
        <p14:creationId xmlns:p14="http://schemas.microsoft.com/office/powerpoint/2010/main" val="42935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7844"/>
            <a:ext cx="9000744" cy="1227756"/>
          </a:xfrm>
        </p:spPr>
        <p:txBody>
          <a:bodyPr/>
          <a:lstStyle/>
          <a:p>
            <a:r>
              <a:rPr lang="en-GB" dirty="0"/>
              <a:t>What Next for Research on Treatment?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6229"/>
            <a:ext cx="10515600" cy="4159332"/>
          </a:xfrm>
        </p:spPr>
        <p:txBody>
          <a:bodyPr/>
          <a:lstStyle/>
          <a:p>
            <a:r>
              <a:rPr lang="en-GB" dirty="0"/>
              <a:t>Big (phase 3) trials of </a:t>
            </a:r>
            <a:r>
              <a:rPr lang="en-GB" dirty="0" err="1"/>
              <a:t>mTORi</a:t>
            </a:r>
            <a:r>
              <a:rPr lang="en-GB" dirty="0"/>
              <a:t> for neurocognitive and neurodevelopmental problems in TSC</a:t>
            </a:r>
          </a:p>
          <a:p>
            <a:endParaRPr lang="en-GB" dirty="0"/>
          </a:p>
          <a:p>
            <a:r>
              <a:rPr lang="en-GB" dirty="0"/>
              <a:t>Prevention trials – in the very young</a:t>
            </a:r>
          </a:p>
          <a:p>
            <a:endParaRPr lang="en-GB" dirty="0"/>
          </a:p>
          <a:p>
            <a:r>
              <a:rPr lang="en-GB" dirty="0"/>
              <a:t>Trials of treatments to CURE rather than control TSC tumours</a:t>
            </a:r>
          </a:p>
        </p:txBody>
      </p:sp>
    </p:spTree>
    <p:extLst>
      <p:ext uri="{BB962C8B-B14F-4D97-AF65-F5344CB8AC3E}">
        <p14:creationId xmlns:p14="http://schemas.microsoft.com/office/powerpoint/2010/main" val="82568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chemeClr val="tx2"/>
                </a:solidFill>
              </a:rPr>
              <a:t>Why have clinical guidelines?</a:t>
            </a:r>
            <a:br>
              <a:rPr lang="en-GB" sz="2000" dirty="0"/>
            </a:br>
            <a:r>
              <a:rPr lang="en-GB" sz="2000" dirty="0"/>
              <a:t>To assist doctors &amp; patients in achieving best care</a:t>
            </a:r>
          </a:p>
          <a:p>
            <a:endParaRPr lang="en-GB" dirty="0"/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</a:rPr>
              <a:t>Quality of available evidence</a:t>
            </a:r>
          </a:p>
          <a:p>
            <a:r>
              <a:rPr lang="en-GB" sz="2000" dirty="0"/>
              <a:t>Category 1. Randomized control trials</a:t>
            </a:r>
          </a:p>
          <a:p>
            <a:r>
              <a:rPr lang="en-GB" sz="2000" dirty="0"/>
              <a:t>Category 2. Other research studies</a:t>
            </a:r>
          </a:p>
          <a:p>
            <a:r>
              <a:rPr lang="en-GB" sz="2000" dirty="0"/>
              <a:t>Category 3. Expert opinion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18" y="2312876"/>
            <a:ext cx="367616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11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1A687432-EEC1-4854-AA4C-2FF3ED56E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9" t="38773"/>
          <a:stretch/>
        </p:blipFill>
        <p:spPr>
          <a:xfrm>
            <a:off x="2639616" y="1427389"/>
            <a:ext cx="7018796" cy="1137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1688A3-E39F-496B-B291-D8E0DB1AF841}"/>
              </a:ext>
            </a:extLst>
          </p:cNvPr>
          <p:cNvSpPr txBox="1"/>
          <p:nvPr/>
        </p:nvSpPr>
        <p:spPr>
          <a:xfrm>
            <a:off x="3937877" y="4435080"/>
            <a:ext cx="3523144" cy="17030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Treatment recommendations for: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SEGA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mTORi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or surgery)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Kidney AML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mTORi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LAM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mTORi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pic>
        <p:nvPicPr>
          <p:cNvPr id="12" name="Picture 11" descr="Screen Shot 2014-10-05 at 12.44.42.png">
            <a:extLst>
              <a:ext uri="{FF2B5EF4-FFF2-40B4-BE49-F238E27FC236}">
                <a16:creationId xmlns:a16="http://schemas.microsoft.com/office/drawing/2014/main" id="{8C729307-9C9E-439D-AE57-D8D3EC9A5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" t="14686" r="1963" b="50556"/>
          <a:stretch/>
        </p:blipFill>
        <p:spPr>
          <a:xfrm>
            <a:off x="1595500" y="2564904"/>
            <a:ext cx="900100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713207D-248D-4C68-8C9D-4F67364E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UK Guidelines 2019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3BFC7F-9341-4A6F-9ED0-C06ECEAFC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3040"/>
            <a:ext cx="4546600" cy="4452521"/>
          </a:xfrm>
        </p:spPr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Dr Sam Amin (Bristol)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mTOR inhibitor only in specific situations for SEGA </a:t>
            </a:r>
            <a:b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(surgery is first line)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mTOR inhibitor first line for kidney AML (unless bleeding)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mTOR inhibitor for progressive LAM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cs typeface="Arial" charset="0"/>
              </a:rPr>
              <a:t>Also published, 2019, in a peer reviewed medical journal (QJM)</a:t>
            </a:r>
          </a:p>
          <a:p>
            <a:endParaRPr lang="en-GB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006A98-4D9E-4588-AD74-B5CAC8D43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14" y="1555966"/>
            <a:ext cx="5714286" cy="4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3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511A-A2A9-462F-BA9C-331D5432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A20C1-335B-4833-BAF7-007CC2C9A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into better treatments involves lab scientists, pharma companies and clinical researchers working together with people with TSC and the TSA</a:t>
            </a:r>
          </a:p>
          <a:p>
            <a:r>
              <a:rPr lang="en-GB" dirty="0"/>
              <a:t>It is an international effort</a:t>
            </a:r>
          </a:p>
          <a:p>
            <a:r>
              <a:rPr lang="en-GB" dirty="0"/>
              <a:t>It is highly regulated and administratively slow</a:t>
            </a:r>
          </a:p>
          <a:p>
            <a:r>
              <a:rPr lang="en-GB" dirty="0"/>
              <a:t>High quality clinical research best informs consensus guidelines to benefit patients</a:t>
            </a:r>
          </a:p>
        </p:txBody>
      </p:sp>
    </p:spTree>
    <p:extLst>
      <p:ext uri="{BB962C8B-B14F-4D97-AF65-F5344CB8AC3E}">
        <p14:creationId xmlns:p14="http://schemas.microsoft.com/office/powerpoint/2010/main" val="181007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511A-A2A9-462F-BA9C-331D5432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Natural history of TSC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5019F04-0188-461F-BF69-82321A6DF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588058"/>
            <a:ext cx="6786562" cy="4622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BB6A6-C60B-49CB-B3C4-CF65747770C2}"/>
              </a:ext>
            </a:extLst>
          </p:cNvPr>
          <p:cNvSpPr txBox="1"/>
          <p:nvPr/>
        </p:nvSpPr>
        <p:spPr>
          <a:xfrm>
            <a:off x="9282162" y="590235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Curatolo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et al. Lancet 2008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1379A9-39DC-457E-A2E0-12249E762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052737"/>
            <a:ext cx="2774578" cy="15648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17D507-73FD-47FA-93AF-4FCA4731EDC8}"/>
              </a:ext>
            </a:extLst>
          </p:cNvPr>
          <p:cNvSpPr txBox="1"/>
          <p:nvPr/>
        </p:nvSpPr>
        <p:spPr>
          <a:xfrm>
            <a:off x="2135560" y="2618867"/>
            <a:ext cx="410445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Advert! Genes and the kidney in TSC</a:t>
            </a:r>
          </a:p>
        </p:txBody>
      </p:sp>
    </p:spTree>
    <p:extLst>
      <p:ext uri="{BB962C8B-B14F-4D97-AF65-F5344CB8AC3E}">
        <p14:creationId xmlns:p14="http://schemas.microsoft.com/office/powerpoint/2010/main" val="1186822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511A-A2A9-462F-BA9C-331D5432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844"/>
            <a:ext cx="9000744" cy="1213242"/>
          </a:xfrm>
        </p:spPr>
        <p:txBody>
          <a:bodyPr/>
          <a:lstStyle/>
          <a:p>
            <a:r>
              <a:rPr lang="en-GB" dirty="0"/>
              <a:t>Prevention of TSC in a Transgenic Mouse Model: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C145911-1350-4426-B758-F6BF9E44C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90" t="42945" r="-1" b="12769"/>
          <a:stretch/>
        </p:blipFill>
        <p:spPr bwMode="auto">
          <a:xfrm>
            <a:off x="2423593" y="1803348"/>
            <a:ext cx="4320477" cy="153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lide38.jpg">
            <a:extLst>
              <a:ext uri="{FF2B5EF4-FFF2-40B4-BE49-F238E27FC236}">
                <a16:creationId xmlns:a16="http://schemas.microsoft.com/office/drawing/2014/main" id="{5C979541-38C3-4A48-B28F-50916E250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22035" r="40555" b="54260"/>
          <a:stretch/>
        </p:blipFill>
        <p:spPr>
          <a:xfrm>
            <a:off x="2279576" y="3640697"/>
            <a:ext cx="6599964" cy="2205732"/>
          </a:xfrm>
          <a:prstGeom prst="rect">
            <a:avLst/>
          </a:prstGeom>
        </p:spPr>
      </p:pic>
      <p:pic>
        <p:nvPicPr>
          <p:cNvPr id="12" name="Picture 11" descr="61F7ECB">
            <a:extLst>
              <a:ext uri="{FF2B5EF4-FFF2-40B4-BE49-F238E27FC236}">
                <a16:creationId xmlns:a16="http://schemas.microsoft.com/office/drawing/2014/main" id="{EAD34035-A32B-4EF8-BDC4-0E4904BF6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6358" t="2694" r="11535" b="15187"/>
          <a:stretch/>
        </p:blipFill>
        <p:spPr bwMode="auto">
          <a:xfrm>
            <a:off x="7392144" y="1611086"/>
            <a:ext cx="1650256" cy="219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C5FDF3-E94A-4061-90F6-1ABEC7ACBD62}"/>
              </a:ext>
            </a:extLst>
          </p:cNvPr>
          <p:cNvCxnSpPr/>
          <p:nvPr/>
        </p:nvCxnSpPr>
        <p:spPr>
          <a:xfrm flipH="1">
            <a:off x="2495600" y="5872945"/>
            <a:ext cx="6192688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5BE5EC-B098-43DB-BC5F-A59AD7587EFC}"/>
              </a:ext>
            </a:extLst>
          </p:cNvPr>
          <p:cNvSpPr txBox="1"/>
          <p:nvPr/>
        </p:nvSpPr>
        <p:spPr>
          <a:xfrm>
            <a:off x="8760296" y="4720817"/>
            <a:ext cx="16450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Yang et 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Oncogene 2015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6EE1B1-9C45-4027-A407-72C192A808EB}"/>
              </a:ext>
            </a:extLst>
          </p:cNvPr>
          <p:cNvSpPr/>
          <p:nvPr/>
        </p:nvSpPr>
        <p:spPr>
          <a:xfrm>
            <a:off x="2279576" y="599092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2BC1B7-7F26-44C2-94F0-147F7485A929}"/>
              </a:ext>
            </a:extLst>
          </p:cNvPr>
          <p:cNvSpPr txBox="1"/>
          <p:nvPr/>
        </p:nvSpPr>
        <p:spPr>
          <a:xfrm>
            <a:off x="2495600" y="589239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“Placebo”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2E404F3D-65ED-44B0-921F-44FB355B3146}"/>
              </a:ext>
            </a:extLst>
          </p:cNvPr>
          <p:cNvSpPr/>
          <p:nvPr/>
        </p:nvSpPr>
        <p:spPr>
          <a:xfrm>
            <a:off x="4367808" y="5990922"/>
            <a:ext cx="216024" cy="277872"/>
          </a:xfrm>
          <a:prstGeom prst="diamond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DD026E-B51F-4B3B-B1B4-9EC797FA3380}"/>
              </a:ext>
            </a:extLst>
          </p:cNvPr>
          <p:cNvSpPr txBox="1"/>
          <p:nvPr/>
        </p:nvSpPr>
        <p:spPr>
          <a:xfrm>
            <a:off x="4721400" y="58994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Rapamycin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4959EA-0624-4B3A-BE26-09CB3D18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28" y="4429919"/>
            <a:ext cx="3326543" cy="16557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0923C3-9D13-49E6-97E4-6C08AD7E4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3710"/>
            <a:ext cx="12192000" cy="2387600"/>
          </a:xfrm>
        </p:spPr>
        <p:txBody>
          <a:bodyPr/>
          <a:lstStyle/>
          <a:p>
            <a: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  <a:t>Current Research and </a:t>
            </a:r>
            <a:b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  <a:t>New Treatment Guidelines for Tuberous Sclerosis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E58EE0-0008-43EF-8F97-2F6E9AA912A8}"/>
              </a:ext>
            </a:extLst>
          </p:cNvPr>
          <p:cNvSpPr/>
          <p:nvPr/>
        </p:nvSpPr>
        <p:spPr>
          <a:xfrm>
            <a:off x="873457" y="6352233"/>
            <a:ext cx="5895833" cy="361666"/>
          </a:xfrm>
          <a:prstGeom prst="rect">
            <a:avLst/>
          </a:prstGeom>
          <a:solidFill>
            <a:srgbClr val="00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18FE29D2-FB42-4D4D-A845-84E7BBCEF69D}"/>
              </a:ext>
            </a:extLst>
          </p:cNvPr>
          <p:cNvSpPr txBox="1">
            <a:spLocks/>
          </p:cNvSpPr>
          <p:nvPr/>
        </p:nvSpPr>
        <p:spPr>
          <a:xfrm>
            <a:off x="0" y="3884348"/>
            <a:ext cx="12192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87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Prof Julian Sampson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(Head of the Institute of Medical Genetics, Cardiff University)</a:t>
            </a:r>
          </a:p>
        </p:txBody>
      </p:sp>
    </p:spTree>
    <p:extLst>
      <p:ext uri="{BB962C8B-B14F-4D97-AF65-F5344CB8AC3E}">
        <p14:creationId xmlns:p14="http://schemas.microsoft.com/office/powerpoint/2010/main" val="759605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511A-A2A9-462F-BA9C-331D5432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844"/>
            <a:ext cx="9000744" cy="750389"/>
          </a:xfrm>
        </p:spPr>
        <p:txBody>
          <a:bodyPr/>
          <a:lstStyle/>
          <a:p>
            <a:r>
              <a:rPr lang="en-GB" dirty="0"/>
              <a:t>TSC research timeline</a:t>
            </a:r>
          </a:p>
        </p:txBody>
      </p:sp>
      <p:sp>
        <p:nvSpPr>
          <p:cNvPr id="19" name="Line 4">
            <a:extLst>
              <a:ext uri="{FF2B5EF4-FFF2-40B4-BE49-F238E27FC236}">
                <a16:creationId xmlns:a16="http://schemas.microsoft.com/office/drawing/2014/main" id="{7646D85E-D715-4026-B539-2E5174E3FD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0" y="4194509"/>
            <a:ext cx="6788224" cy="98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AF9F87B5-998C-4464-8C3B-9D4229F26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3" y="4196234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5EFC809C-5221-4241-ACC3-65D1B7DE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408959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1993</a:t>
            </a:r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EC22784F-1240-483A-B66E-BCB7A13C7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4196234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1AC66906-54B1-4A72-9957-D5F12B379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408959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1997</a:t>
            </a: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30DC129E-8491-43F3-B282-2C3053B83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3" y="3619971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54B22316-22B2-4245-96FD-3D60E85B2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161183"/>
            <a:ext cx="96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TSC2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33DED983-AAAB-4B30-9F8D-5CF98C7D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2681758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TSC1</a:t>
            </a:r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20F0D1E7-21F1-4206-9313-7048F7D20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3115147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024A0D77-BB9D-415D-9176-7AA04D4D8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4196234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36413B3B-BA8D-4F01-AC26-0F52BB62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4408959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2003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3CCAF5DA-A503-4E69-AF2B-B94549D9D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2797647"/>
            <a:ext cx="1084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Rheb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mTOR</a:t>
            </a:r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3AEC6D1A-896F-4771-8FD7-5F3346A6C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3619971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14DE918A-3256-4D6A-9B20-970238D2A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1170458"/>
            <a:ext cx="1439863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mTOR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inhibitors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in mouse models</a:t>
            </a:r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040EE316-5C3B-4223-A142-FA79529AD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2754783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4" name="Line 34">
            <a:extLst>
              <a:ext uri="{FF2B5EF4-FFF2-40B4-BE49-F238E27FC236}">
                <a16:creationId xmlns:a16="http://schemas.microsoft.com/office/drawing/2014/main" id="{88BA2770-734F-499C-9F9F-A1177F970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3619971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4B9EBC12-396D-465E-9B7E-FB11743F1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4196234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" name="Text Box 36">
            <a:extLst>
              <a:ext uri="{FF2B5EF4-FFF2-40B4-BE49-F238E27FC236}">
                <a16:creationId xmlns:a16="http://schemas.microsoft.com/office/drawing/2014/main" id="{BAB6E764-C9C5-4917-A576-66A3C32A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4408959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2008</a:t>
            </a:r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id="{59823E7C-CB02-4C88-B9CD-3D85F70BE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2469966"/>
            <a:ext cx="235760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Phase II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mTOR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inhibitors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7A10B83B-2F55-41D8-8D13-A6E1FA7576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4293095"/>
            <a:ext cx="864096" cy="6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" name="Text Box 39">
            <a:extLst>
              <a:ext uri="{FF2B5EF4-FFF2-40B4-BE49-F238E27FC236}">
                <a16:creationId xmlns:a16="http://schemas.microsoft.com/office/drawing/2014/main" id="{66DFA5FA-40F0-4E4F-9EB0-8D2CADB28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5081227"/>
            <a:ext cx="26244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Phase III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mTOR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inhibitors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For TSC Tumours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0" name="Line 40">
            <a:extLst>
              <a:ext uri="{FF2B5EF4-FFF2-40B4-BE49-F238E27FC236}">
                <a16:creationId xmlns:a16="http://schemas.microsoft.com/office/drawing/2014/main" id="{5171EEBD-8515-440E-B88F-986673CBA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328" y="4193193"/>
            <a:ext cx="648121" cy="3039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FF8838AD-F36D-4E71-8CCA-E1D7BAB415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830" y="4367268"/>
            <a:ext cx="531316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2" name="Line 35">
            <a:extLst>
              <a:ext uri="{FF2B5EF4-FFF2-40B4-BE49-F238E27FC236}">
                <a16:creationId xmlns:a16="http://schemas.microsoft.com/office/drawing/2014/main" id="{B9BA71FA-CC8B-4280-97E8-5D712863AD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32104" y="4149080"/>
            <a:ext cx="0" cy="216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3" name="Text Box 36">
            <a:extLst>
              <a:ext uri="{FF2B5EF4-FFF2-40B4-BE49-F238E27FC236}">
                <a16:creationId xmlns:a16="http://schemas.microsoft.com/office/drawing/2014/main" id="{03AFC0B4-1FB1-4ED5-B4B8-A8B5CB99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853" y="4365104"/>
            <a:ext cx="7552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2012</a:t>
            </a:r>
          </a:p>
        </p:txBody>
      </p:sp>
      <p:sp>
        <p:nvSpPr>
          <p:cNvPr id="44" name="Text Box 39">
            <a:extLst>
              <a:ext uri="{FF2B5EF4-FFF2-40B4-BE49-F238E27FC236}">
                <a16:creationId xmlns:a16="http://schemas.microsoft.com/office/drawing/2014/main" id="{2844B25B-F5B2-45DF-8800-1AADEBFD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907" y="4772357"/>
            <a:ext cx="1843774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Everolimus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Licenses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5" name="Line 33">
            <a:extLst>
              <a:ext uri="{FF2B5EF4-FFF2-40B4-BE49-F238E27FC236}">
                <a16:creationId xmlns:a16="http://schemas.microsoft.com/office/drawing/2014/main" id="{69550FA9-EA55-470D-A5D6-F36883386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8636" y="3344779"/>
            <a:ext cx="0" cy="8514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" name="Line 35">
            <a:extLst>
              <a:ext uri="{FF2B5EF4-FFF2-40B4-BE49-F238E27FC236}">
                <a16:creationId xmlns:a16="http://schemas.microsoft.com/office/drawing/2014/main" id="{F401CA05-D472-41DB-91A3-EEBF06321D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91403" y="4193192"/>
            <a:ext cx="0" cy="216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" name="Text Box 39">
            <a:extLst>
              <a:ext uri="{FF2B5EF4-FFF2-40B4-BE49-F238E27FC236}">
                <a16:creationId xmlns:a16="http://schemas.microsoft.com/office/drawing/2014/main" id="{983D7844-601D-4DBA-A2D3-3EC4DE2F7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168421"/>
            <a:ext cx="24705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Phase III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mTOR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inhibitors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For epilepsy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04E65F6E-E94C-497B-882F-400094019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937" y="4361088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2016</a:t>
            </a:r>
          </a:p>
        </p:txBody>
      </p:sp>
      <p:sp>
        <p:nvSpPr>
          <p:cNvPr id="49" name="Line 38">
            <a:extLst>
              <a:ext uri="{FF2B5EF4-FFF2-40B4-BE49-F238E27FC236}">
                <a16:creationId xmlns:a16="http://schemas.microsoft.com/office/drawing/2014/main" id="{49E3AF13-13E0-4387-8296-3069F2108A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45271" y="4293095"/>
            <a:ext cx="84706" cy="5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5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4959EA-0624-4B3A-BE26-09CB3D18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28" y="4429919"/>
            <a:ext cx="3326543" cy="16557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0923C3-9D13-49E6-97E4-6C08AD7E4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3710"/>
            <a:ext cx="12192000" cy="1869433"/>
          </a:xfrm>
        </p:spPr>
        <p:txBody>
          <a:bodyPr/>
          <a:lstStyle/>
          <a:p>
            <a:r>
              <a:rPr lang="en-GB" sz="5400" dirty="0">
                <a:latin typeface="Arial" panose="020B0604020202020204" pitchFamily="34" charset="0"/>
                <a:ea typeface="Times New Roman" panose="02020603050405020304" pitchFamily="18" charset="0"/>
              </a:rPr>
              <a:t>TSC Research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E58EE0-0008-43EF-8F97-2F6E9AA912A8}"/>
              </a:ext>
            </a:extLst>
          </p:cNvPr>
          <p:cNvSpPr/>
          <p:nvPr/>
        </p:nvSpPr>
        <p:spPr>
          <a:xfrm>
            <a:off x="873457" y="6352233"/>
            <a:ext cx="5895833" cy="361666"/>
          </a:xfrm>
          <a:prstGeom prst="rect">
            <a:avLst/>
          </a:prstGeom>
          <a:solidFill>
            <a:srgbClr val="00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18FE29D2-FB42-4D4D-A845-84E7BBCEF69D}"/>
              </a:ext>
            </a:extLst>
          </p:cNvPr>
          <p:cNvSpPr txBox="1">
            <a:spLocks/>
          </p:cNvSpPr>
          <p:nvPr/>
        </p:nvSpPr>
        <p:spPr>
          <a:xfrm>
            <a:off x="0" y="3517201"/>
            <a:ext cx="12192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87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Dr Chris Kingswood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(Consultant Nephrologist, St George’s University Hospital)</a:t>
            </a:r>
          </a:p>
        </p:txBody>
      </p:sp>
    </p:spTree>
    <p:extLst>
      <p:ext uri="{BB962C8B-B14F-4D97-AF65-F5344CB8AC3E}">
        <p14:creationId xmlns:p14="http://schemas.microsoft.com/office/powerpoint/2010/main" val="23533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58F5-82CC-AD49-9651-00483A72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0CDAB-1FA7-3141-AC69-A5008A92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Epilepsy &amp; TAND</a:t>
            </a:r>
          </a:p>
          <a:p>
            <a:pPr lvl="1"/>
            <a:r>
              <a:rPr lang="en-US" dirty="0"/>
              <a:t>Epistop and </a:t>
            </a:r>
            <a:r>
              <a:rPr lang="en-US" dirty="0" err="1"/>
              <a:t>PREveNT</a:t>
            </a:r>
            <a:r>
              <a:rPr lang="en-US" dirty="0"/>
              <a:t> (S </a:t>
            </a:r>
            <a:r>
              <a:rPr lang="en-US" dirty="0" err="1"/>
              <a:t>Jozwiak</a:t>
            </a:r>
            <a:r>
              <a:rPr lang="en-US" dirty="0"/>
              <a:t> &amp; M </a:t>
            </a:r>
            <a:r>
              <a:rPr lang="en-US" dirty="0" err="1"/>
              <a:t>Bebin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Exist-3</a:t>
            </a:r>
          </a:p>
          <a:p>
            <a:pPr lvl="1"/>
            <a:r>
              <a:rPr lang="en-US" dirty="0"/>
              <a:t>Cannabidiol (R Thiele &amp; A Tee)</a:t>
            </a:r>
          </a:p>
          <a:p>
            <a:r>
              <a:rPr lang="en-US" dirty="0"/>
              <a:t>LAM &amp; Kidneys</a:t>
            </a:r>
          </a:p>
          <a:p>
            <a:pPr lvl="1"/>
            <a:r>
              <a:rPr lang="en-US" dirty="0"/>
              <a:t>Tumour microenvironment (E Henske)</a:t>
            </a:r>
          </a:p>
          <a:p>
            <a:pPr lvl="1"/>
            <a:r>
              <a:rPr lang="en-US" dirty="0"/>
              <a:t>Variability response in LAM (R Kristof)</a:t>
            </a:r>
          </a:p>
          <a:p>
            <a:r>
              <a:rPr lang="en-US" dirty="0"/>
              <a:t>Other treatments</a:t>
            </a:r>
          </a:p>
          <a:p>
            <a:pPr lvl="1"/>
            <a:r>
              <a:rPr lang="en-US" dirty="0"/>
              <a:t>Protective pathways and drugs</a:t>
            </a:r>
          </a:p>
        </p:txBody>
      </p:sp>
    </p:spTree>
    <p:extLst>
      <p:ext uri="{BB962C8B-B14F-4D97-AF65-F5344CB8AC3E}">
        <p14:creationId xmlns:p14="http://schemas.microsoft.com/office/powerpoint/2010/main" val="277481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665B-4368-7D4E-9277-261D1D7B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402EA-C27E-BA47-A30C-6F35CAA5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</a:t>
            </a:r>
          </a:p>
          <a:p>
            <a:pPr lvl="1"/>
            <a:r>
              <a:rPr lang="en-US" dirty="0"/>
              <a:t>Sleep disorders (A Peron) &amp; Circadian rhythm (J Lipton)</a:t>
            </a:r>
          </a:p>
          <a:p>
            <a:pPr lvl="1"/>
            <a:r>
              <a:rPr lang="en-US" dirty="0"/>
              <a:t>Animal models, stem cells and organoids</a:t>
            </a:r>
          </a:p>
          <a:p>
            <a:r>
              <a:rPr lang="en-US" dirty="0"/>
              <a:t>Early Prediction </a:t>
            </a:r>
          </a:p>
          <a:p>
            <a:pPr lvl="1"/>
            <a:r>
              <a:rPr lang="en-US" dirty="0"/>
              <a:t>P Bolton, M </a:t>
            </a:r>
            <a:r>
              <a:rPr lang="en-US" dirty="0" err="1"/>
              <a:t>Sahin</a:t>
            </a:r>
            <a:r>
              <a:rPr lang="en-US" dirty="0"/>
              <a:t>, S </a:t>
            </a:r>
            <a:r>
              <a:rPr lang="en-US" dirty="0" err="1"/>
              <a:t>Jeste</a:t>
            </a:r>
            <a:r>
              <a:rPr lang="en-US" dirty="0"/>
              <a:t>, J Capel</a:t>
            </a:r>
          </a:p>
        </p:txBody>
      </p:sp>
    </p:spTree>
    <p:extLst>
      <p:ext uri="{BB962C8B-B14F-4D97-AF65-F5344CB8AC3E}">
        <p14:creationId xmlns:p14="http://schemas.microsoft.com/office/powerpoint/2010/main" val="2498370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EEED-E68F-CB47-9FDA-0A16F719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C4D80-6502-A141-9E16-20A3B4987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STOP Studies – Prevention not rescue</a:t>
            </a:r>
          </a:p>
          <a:p>
            <a:r>
              <a:rPr lang="en-GB" dirty="0"/>
              <a:t>Beyond Epistop</a:t>
            </a:r>
          </a:p>
          <a:p>
            <a:r>
              <a:rPr lang="en-GB" dirty="0"/>
              <a:t>TANDEM</a:t>
            </a:r>
          </a:p>
          <a:p>
            <a:r>
              <a:rPr lang="en-GB" dirty="0"/>
              <a:t>New Medications</a:t>
            </a:r>
          </a:p>
          <a:p>
            <a:r>
              <a:rPr lang="en-GB" dirty="0"/>
              <a:t>Delivery – Do what we know how to well </a:t>
            </a:r>
          </a:p>
        </p:txBody>
      </p:sp>
    </p:spTree>
    <p:extLst>
      <p:ext uri="{BB962C8B-B14F-4D97-AF65-F5344CB8AC3E}">
        <p14:creationId xmlns:p14="http://schemas.microsoft.com/office/powerpoint/2010/main" val="2727215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32797-4BF9-0041-8021-C06FCBDA7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CC24A"/>
                </a:solidFill>
              </a:rPr>
              <a:t>UK International TSC Research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C65EE-FDCA-394B-B8E5-4BD53FFFF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50" dirty="0">
                <a:solidFill>
                  <a:srgbClr val="7B7B7B"/>
                </a:solidFill>
              </a:rPr>
              <a:t>November 2020</a:t>
            </a:r>
          </a:p>
          <a:p>
            <a:r>
              <a:rPr lang="en-US" sz="1500" dirty="0">
                <a:solidFill>
                  <a:srgbClr val="7B7B7B"/>
                </a:solidFill>
              </a:rPr>
              <a:t>Register for the mailing list by emailing </a:t>
            </a:r>
            <a:r>
              <a:rPr lang="en-US" sz="1500" dirty="0">
                <a:hlinkClick r:id="rId2"/>
              </a:rPr>
              <a:t>admin@tuberous-sclerosis.org</a:t>
            </a:r>
            <a:r>
              <a:rPr lang="en-US" sz="1500" dirty="0"/>
              <a:t> </a:t>
            </a:r>
          </a:p>
        </p:txBody>
      </p:sp>
      <p:pic>
        <p:nvPicPr>
          <p:cNvPr id="5" name="Picture 4" descr="Macintosh HD:Users:chris1kingswood:Desktop:HelpingHands.jpg">
            <a:extLst>
              <a:ext uri="{FF2B5EF4-FFF2-40B4-BE49-F238E27FC236}">
                <a16:creationId xmlns:a16="http://schemas.microsoft.com/office/drawing/2014/main" id="{42A4BE52-CF1D-174F-A1F9-520CF0310C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967" y="176341"/>
            <a:ext cx="1672065" cy="146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39ECC-21B8-4B08-A890-CA0730F20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1" y="320396"/>
            <a:ext cx="1600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7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talk…..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research into treatments for TSC</a:t>
            </a:r>
            <a:br>
              <a:rPr lang="en-GB" dirty="0"/>
            </a:br>
            <a:endParaRPr lang="en-GB" dirty="0"/>
          </a:p>
          <a:p>
            <a:r>
              <a:rPr lang="en-GB" dirty="0"/>
              <a:t>Treatment guidelines – new ones for the UK and plans to update the American-led International Guidelines</a:t>
            </a:r>
          </a:p>
        </p:txBody>
      </p:sp>
    </p:spTree>
    <p:extLst>
      <p:ext uri="{BB962C8B-B14F-4D97-AF65-F5344CB8AC3E}">
        <p14:creationId xmlns:p14="http://schemas.microsoft.com/office/powerpoint/2010/main" val="428872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BC823FF-BB3A-4B07-98BF-B1593DC4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844"/>
            <a:ext cx="9000744" cy="1198727"/>
          </a:xfrm>
        </p:spPr>
        <p:txBody>
          <a:bodyPr/>
          <a:lstStyle/>
          <a:p>
            <a:r>
              <a:rPr lang="en-GB" dirty="0"/>
              <a:t>Researching Better Treatment for TSC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E2F16-D13A-441E-A89B-ED2E32CDF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857"/>
            <a:ext cx="10515600" cy="4028704"/>
          </a:xfrm>
        </p:spPr>
        <p:txBody>
          <a:bodyPr/>
          <a:lstStyle/>
          <a:p>
            <a:r>
              <a:rPr lang="en-GB" dirty="0"/>
              <a:t>New drugs under investigation</a:t>
            </a:r>
            <a:br>
              <a:rPr lang="en-GB" dirty="0"/>
            </a:br>
            <a:r>
              <a:rPr lang="en-GB" dirty="0"/>
              <a:t>e.g. REF1 and STAT3 inhibitors</a:t>
            </a:r>
          </a:p>
          <a:p>
            <a:endParaRPr lang="en-GB" dirty="0"/>
          </a:p>
          <a:p>
            <a:r>
              <a:rPr lang="en-GB" dirty="0"/>
              <a:t>Approved drugs, but new for TSC (“repositioning”)</a:t>
            </a:r>
            <a:br>
              <a:rPr lang="en-GB" dirty="0"/>
            </a:br>
            <a:r>
              <a:rPr lang="en-GB" dirty="0"/>
              <a:t>e.g. GWP42003 (CBD)</a:t>
            </a:r>
          </a:p>
          <a:p>
            <a:pPr lvl="1"/>
            <a:r>
              <a:rPr lang="en-GB" dirty="0"/>
              <a:t>TSC epilepsy trial</a:t>
            </a:r>
          </a:p>
          <a:p>
            <a:pPr lvl="1"/>
            <a:r>
              <a:rPr lang="en-GB" dirty="0"/>
              <a:t>TSC tumours pre-clinical</a:t>
            </a:r>
          </a:p>
          <a:p>
            <a:endParaRPr lang="en-GB" dirty="0"/>
          </a:p>
          <a:p>
            <a:r>
              <a:rPr lang="en-GB" dirty="0"/>
              <a:t>New indications for current TSC treatments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 err="1"/>
              <a:t>Everolimus</a:t>
            </a:r>
            <a:r>
              <a:rPr lang="en-GB" dirty="0"/>
              <a:t> for psychological aspects of TSC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34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E011E-4958-4D8F-8D03-38E8A177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844"/>
            <a:ext cx="9000744" cy="1298049"/>
          </a:xfrm>
        </p:spPr>
        <p:txBody>
          <a:bodyPr/>
          <a:lstStyle/>
          <a:p>
            <a:r>
              <a:rPr lang="en-GB" dirty="0"/>
              <a:t>Researching Better Treatment for TSC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CFC07-5C18-4DD5-A0DE-81FA13931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Cells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Mice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People</a:t>
            </a:r>
          </a:p>
        </p:txBody>
      </p:sp>
      <p:pic>
        <p:nvPicPr>
          <p:cNvPr id="1026" name="Picture 2" descr="Image result for cells in dish">
            <a:extLst>
              <a:ext uri="{FF2B5EF4-FFF2-40B4-BE49-F238E27FC236}">
                <a16:creationId xmlns:a16="http://schemas.microsoft.com/office/drawing/2014/main" id="{E31B6DC3-3FA2-4A6F-9926-A9BDEE5B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88" y="1584830"/>
            <a:ext cx="1695582" cy="13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ibroblast cells down microscope">
            <a:extLst>
              <a:ext uri="{FF2B5EF4-FFF2-40B4-BE49-F238E27FC236}">
                <a16:creationId xmlns:a16="http://schemas.microsoft.com/office/drawing/2014/main" id="{FE1CBCF5-EEDE-41AB-BA0D-32AB163EE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21" y="1584830"/>
            <a:ext cx="1737543" cy="13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B0FAC6-1308-43B3-9ED4-E1E0D71D9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r="15303" b="29787"/>
          <a:stretch/>
        </p:blipFill>
        <p:spPr>
          <a:xfrm>
            <a:off x="7962916" y="1584831"/>
            <a:ext cx="923620" cy="1074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B0043-1224-41C1-A2D3-FDF89493EF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25" r="22476"/>
          <a:stretch/>
        </p:blipFill>
        <p:spPr>
          <a:xfrm>
            <a:off x="9040690" y="1584831"/>
            <a:ext cx="1015750" cy="1074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F996EA-7673-4681-B57D-DE8D67FAFD98}"/>
              </a:ext>
            </a:extLst>
          </p:cNvPr>
          <p:cNvSpPr txBox="1"/>
          <p:nvPr/>
        </p:nvSpPr>
        <p:spPr>
          <a:xfrm>
            <a:off x="7962917" y="2653056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Elaine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Dunlop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5D0EB-3F7A-42DD-8346-7C8326DBB200}"/>
              </a:ext>
            </a:extLst>
          </p:cNvPr>
          <p:cNvSpPr txBox="1"/>
          <p:nvPr/>
        </p:nvSpPr>
        <p:spPr>
          <a:xfrm>
            <a:off x="9202826" y="2664951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Andy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Tee</a:t>
            </a:r>
          </a:p>
        </p:txBody>
      </p:sp>
      <p:pic>
        <p:nvPicPr>
          <p:cNvPr id="1030" name="Picture 6" descr="Image result for TSC mouse shen">
            <a:extLst>
              <a:ext uri="{FF2B5EF4-FFF2-40B4-BE49-F238E27FC236}">
                <a16:creationId xmlns:a16="http://schemas.microsoft.com/office/drawing/2014/main" id="{5C38397D-8115-4FE9-9839-261F84856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t="21240"/>
          <a:stretch/>
        </p:blipFill>
        <p:spPr bwMode="auto">
          <a:xfrm>
            <a:off x="6154205" y="3337469"/>
            <a:ext cx="1425348" cy="10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8C131E-4754-40BD-AA85-78EB2A1DB320}"/>
              </a:ext>
            </a:extLst>
          </p:cNvPr>
          <p:cNvSpPr txBox="1"/>
          <p:nvPr/>
        </p:nvSpPr>
        <p:spPr>
          <a:xfrm>
            <a:off x="6008563" y="438610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Ming Shen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23E0F-DE68-45AD-AC4F-F150AEEF4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0725" y="3337469"/>
            <a:ext cx="1737543" cy="12980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9DC858-D500-4D11-A64A-8842D6122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195" y="4950680"/>
            <a:ext cx="1005280" cy="1005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896D7E-64E7-4569-AB12-C67D05DABF35}"/>
              </a:ext>
            </a:extLst>
          </p:cNvPr>
          <p:cNvSpPr txBox="1"/>
          <p:nvPr/>
        </p:nvSpPr>
        <p:spPr>
          <a:xfrm>
            <a:off x="7367376" y="520045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Anurag Saxena</a:t>
            </a:r>
          </a:p>
        </p:txBody>
      </p:sp>
      <p:pic>
        <p:nvPicPr>
          <p:cNvPr id="1032" name="Picture 8" descr="Image result for patient">
            <a:extLst>
              <a:ext uri="{FF2B5EF4-FFF2-40B4-BE49-F238E27FC236}">
                <a16:creationId xmlns:a16="http://schemas.microsoft.com/office/drawing/2014/main" id="{BFA211F2-4110-426B-8F27-B4C942C88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4" t="56474"/>
          <a:stretch/>
        </p:blipFill>
        <p:spPr bwMode="auto">
          <a:xfrm>
            <a:off x="4203688" y="4966379"/>
            <a:ext cx="1939553" cy="99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0C73-3E3B-473E-8AC9-9DF35116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844"/>
            <a:ext cx="9000744" cy="1185054"/>
          </a:xfrm>
        </p:spPr>
        <p:txBody>
          <a:bodyPr/>
          <a:lstStyle/>
          <a:p>
            <a:r>
              <a:rPr lang="en-GB" dirty="0"/>
              <a:t>Testing New Drugs in Cells and Mice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2FC1-2845-4F1B-85AF-389463C9C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Drugs acting “down stream” of mTOR</a:t>
            </a:r>
          </a:p>
          <a:p>
            <a:r>
              <a:rPr lang="en-GB" dirty="0"/>
              <a:t>STAT3 and REF-1 inhibitors block TSC tumour growth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Combination treatments to kill TSC tumour cells</a:t>
            </a:r>
            <a:br>
              <a:rPr lang="en-GB" dirty="0"/>
            </a:br>
            <a:r>
              <a:rPr lang="en-GB" dirty="0"/>
              <a:t>(e.g. nelfinavir−bortezomib, published 2018)</a:t>
            </a:r>
          </a:p>
        </p:txBody>
      </p:sp>
      <p:pic>
        <p:nvPicPr>
          <p:cNvPr id="2052" name="Picture 4" descr="Image result for apexian pharmaceuticals">
            <a:extLst>
              <a:ext uri="{FF2B5EF4-FFF2-40B4-BE49-F238E27FC236}">
                <a16:creationId xmlns:a16="http://schemas.microsoft.com/office/drawing/2014/main" id="{03F5F911-8472-4421-9334-8F5039C4E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 b="13563"/>
          <a:stretch/>
        </p:blipFill>
        <p:spPr bwMode="auto">
          <a:xfrm>
            <a:off x="1451139" y="2859313"/>
            <a:ext cx="2267744" cy="8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CB1251-303A-407D-979F-57BD12B73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5" r="22476"/>
          <a:stretch/>
        </p:blipFill>
        <p:spPr>
          <a:xfrm>
            <a:off x="2278723" y="4741501"/>
            <a:ext cx="1015750" cy="1074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B381F9-BA0C-4988-A904-C8BDEB1CE31D}"/>
              </a:ext>
            </a:extLst>
          </p:cNvPr>
          <p:cNvSpPr txBox="1"/>
          <p:nvPr/>
        </p:nvSpPr>
        <p:spPr>
          <a:xfrm>
            <a:off x="2135561" y="5821620"/>
            <a:ext cx="129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Andy Tee</a:t>
            </a:r>
          </a:p>
        </p:txBody>
      </p:sp>
      <p:pic>
        <p:nvPicPr>
          <p:cNvPr id="8" name="Picture 6" descr="Image result for TSC mouse shen">
            <a:extLst>
              <a:ext uri="{FF2B5EF4-FFF2-40B4-BE49-F238E27FC236}">
                <a16:creationId xmlns:a16="http://schemas.microsoft.com/office/drawing/2014/main" id="{CF61AAEE-83C2-4159-B592-C3491C62F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t="21240"/>
          <a:stretch/>
        </p:blipFill>
        <p:spPr bwMode="auto">
          <a:xfrm>
            <a:off x="3864525" y="4739760"/>
            <a:ext cx="1425348" cy="10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589C78-9D58-4760-B1EC-00FB4BC4D80E}"/>
              </a:ext>
            </a:extLst>
          </p:cNvPr>
          <p:cNvSpPr txBox="1"/>
          <p:nvPr/>
        </p:nvSpPr>
        <p:spPr>
          <a:xfrm>
            <a:off x="3718883" y="57884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Ming Shen</a:t>
            </a:r>
          </a:p>
        </p:txBody>
      </p:sp>
    </p:spTree>
    <p:extLst>
      <p:ext uri="{BB962C8B-B14F-4D97-AF65-F5344CB8AC3E}">
        <p14:creationId xmlns:p14="http://schemas.microsoft.com/office/powerpoint/2010/main" val="213684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90FD-0409-48B2-B27F-335D7D4A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844"/>
            <a:ext cx="9000744" cy="1213242"/>
          </a:xfrm>
        </p:spPr>
        <p:txBody>
          <a:bodyPr/>
          <a:lstStyle/>
          <a:p>
            <a:r>
              <a:rPr lang="en-GB" dirty="0"/>
              <a:t>Repositioning CBD for TSC Tumours?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BC8E6-64EF-40C8-AC5A-6685DF87D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107"/>
            <a:ext cx="10515600" cy="4133454"/>
          </a:xfrm>
        </p:spPr>
        <p:txBody>
          <a:bodyPr/>
          <a:lstStyle/>
          <a:p>
            <a:r>
              <a:rPr lang="en-GB" dirty="0"/>
              <a:t>Cannabidiol (CBD) Treating TSC tumour cells and TSC tumours in mice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CBD blocks development of blood vessels in TSC tumours</a:t>
            </a:r>
          </a:p>
          <a:p>
            <a:endParaRPr lang="en-GB" dirty="0"/>
          </a:p>
        </p:txBody>
      </p:sp>
      <p:pic>
        <p:nvPicPr>
          <p:cNvPr id="4" name="Picture 2" descr="Image result for gw pharma">
            <a:extLst>
              <a:ext uri="{FF2B5EF4-FFF2-40B4-BE49-F238E27FC236}">
                <a16:creationId xmlns:a16="http://schemas.microsoft.com/office/drawing/2014/main" id="{7D18F95E-55C3-456E-A593-1335B0563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253538"/>
            <a:ext cx="1440160" cy="101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5FBBC-943E-4C3D-818F-25FC3BADE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5" r="22476"/>
          <a:stretch/>
        </p:blipFill>
        <p:spPr>
          <a:xfrm>
            <a:off x="2639615" y="4094742"/>
            <a:ext cx="1015750" cy="1074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D4A33-9E61-4781-99C7-4053CD54A07C}"/>
              </a:ext>
            </a:extLst>
          </p:cNvPr>
          <p:cNvSpPr txBox="1"/>
          <p:nvPr/>
        </p:nvSpPr>
        <p:spPr>
          <a:xfrm>
            <a:off x="2496453" y="5174861"/>
            <a:ext cx="129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Andy Tee</a:t>
            </a:r>
          </a:p>
        </p:txBody>
      </p:sp>
    </p:spTree>
    <p:extLst>
      <p:ext uri="{BB962C8B-B14F-4D97-AF65-F5344CB8AC3E}">
        <p14:creationId xmlns:p14="http://schemas.microsoft.com/office/powerpoint/2010/main" val="163604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BA41358-1BD5-49A6-B053-7D9E2244B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Modelling LAM Cell Behaviour</a:t>
            </a:r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8F10A4A-73BD-41A9-AA2C-8DCE1B2F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3040"/>
            <a:ext cx="10395857" cy="4452521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In LAM  TSC-null cells migrate to the lung and cause gradual cystic destruction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Can we model this and then prevent it?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FE7EBB-D676-41AD-9851-C9A950A58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5" b="75260"/>
          <a:stretch/>
        </p:blipFill>
        <p:spPr bwMode="auto">
          <a:xfrm>
            <a:off x="5485216" y="3489369"/>
            <a:ext cx="2996717" cy="242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6" descr="A person standing in a room&#10;&#10;Description automatically generated">
            <a:extLst>
              <a:ext uri="{FF2B5EF4-FFF2-40B4-BE49-F238E27FC236}">
                <a16:creationId xmlns:a16="http://schemas.microsoft.com/office/drawing/2014/main" id="{2D426945-2EAD-4944-A24A-F3A6F0B19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r="15303" b="29787"/>
          <a:stretch/>
        </p:blipFill>
        <p:spPr>
          <a:xfrm>
            <a:off x="2333857" y="3106292"/>
            <a:ext cx="2593835" cy="30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1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F361C23-0A98-4F3A-AC28-4EBFDAD5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CDB for Epilepsy in TSC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530A5F3-AAB6-47F5-8258-29ED8AE91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Clinical trial completed</a:t>
            </a:r>
          </a:p>
          <a:p>
            <a:r>
              <a:rPr lang="en-GB" dirty="0"/>
              <a:t>Publication of results awaited</a:t>
            </a:r>
          </a:p>
          <a:p>
            <a:r>
              <a:rPr lang="en-GB" dirty="0"/>
              <a:t>If results are positive a license application, then NHS commissioning will be required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4E8347-88B1-46F4-B034-54D9EB9C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292" y="3661094"/>
            <a:ext cx="1005280" cy="10052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2EE5CF-A7FD-47D0-A2B8-A9DA275A3E84}"/>
              </a:ext>
            </a:extLst>
          </p:cNvPr>
          <p:cNvSpPr txBox="1"/>
          <p:nvPr/>
        </p:nvSpPr>
        <p:spPr>
          <a:xfrm>
            <a:off x="3935832" y="466637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Anurag Saxena</a:t>
            </a:r>
          </a:p>
        </p:txBody>
      </p:sp>
      <p:pic>
        <p:nvPicPr>
          <p:cNvPr id="21" name="Picture 2" descr="Image result for gw pharma">
            <a:extLst>
              <a:ext uri="{FF2B5EF4-FFF2-40B4-BE49-F238E27FC236}">
                <a16:creationId xmlns:a16="http://schemas.microsoft.com/office/drawing/2014/main" id="{0ED2FAC1-6335-4AA6-AE79-0C35E3EA1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92" y="3831601"/>
            <a:ext cx="1440160" cy="101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566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6CC24A"/>
      </a:dk2>
      <a:lt2>
        <a:srgbClr val="575756"/>
      </a:lt2>
      <a:accent1>
        <a:srgbClr val="522C6D"/>
      </a:accent1>
      <a:accent2>
        <a:srgbClr val="A42136"/>
      </a:accent2>
      <a:accent3>
        <a:srgbClr val="008878"/>
      </a:accent3>
      <a:accent4>
        <a:srgbClr val="92C1E9"/>
      </a:accent4>
      <a:accent5>
        <a:srgbClr val="FFC72C"/>
      </a:accent5>
      <a:accent6>
        <a:srgbClr val="003DA5"/>
      </a:accent6>
      <a:hlink>
        <a:srgbClr val="575756"/>
      </a:hlink>
      <a:folHlink>
        <a:srgbClr val="FFFFFF"/>
      </a:folHlink>
    </a:clrScheme>
    <a:fontScheme name="TSA brand guide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Widescreen</PresentationFormat>
  <Paragraphs>188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Cambria</vt:lpstr>
      <vt:lpstr>Courier New</vt:lpstr>
      <vt:lpstr>Times New Roman</vt:lpstr>
      <vt:lpstr>1_Office Theme</vt:lpstr>
      <vt:lpstr>2_Office Theme</vt:lpstr>
      <vt:lpstr>How recent research informs new UK guidelines for TSC</vt:lpstr>
      <vt:lpstr>Current Research and  New Treatment Guidelines for Tuberous Sclerosis</vt:lpstr>
      <vt:lpstr>This talk…..</vt:lpstr>
      <vt:lpstr>Researching Better Treatment for TSC</vt:lpstr>
      <vt:lpstr>Researching Better Treatment for TSC</vt:lpstr>
      <vt:lpstr>Testing New Drugs in Cells and Mice</vt:lpstr>
      <vt:lpstr>Repositioning CBD for TSC Tumours?</vt:lpstr>
      <vt:lpstr>Modelling LAM Cell Behaviour</vt:lpstr>
      <vt:lpstr>CDB for Epilepsy in TSC</vt:lpstr>
      <vt:lpstr>Everolimus (Votubia) for Psychological Problems in TSC</vt:lpstr>
      <vt:lpstr> 3. TRON Trial of Everolimus for Neurocognitive Problems in TSC </vt:lpstr>
      <vt:lpstr>Why we should be optimistic about researching treatments for TSC!</vt:lpstr>
      <vt:lpstr>What Next for Research on Treatment?</vt:lpstr>
      <vt:lpstr>Clinical Guidelines</vt:lpstr>
      <vt:lpstr>PowerPoint Presentation</vt:lpstr>
      <vt:lpstr>UK Guidelines 2019</vt:lpstr>
      <vt:lpstr>Summary</vt:lpstr>
      <vt:lpstr>Natural history of TSC</vt:lpstr>
      <vt:lpstr>Prevention of TSC in a Transgenic Mouse Model:</vt:lpstr>
      <vt:lpstr>TSC research timeline</vt:lpstr>
      <vt:lpstr>TSC Research</vt:lpstr>
      <vt:lpstr>Research Update</vt:lpstr>
      <vt:lpstr>Research Update</vt:lpstr>
      <vt:lpstr>What Next?</vt:lpstr>
      <vt:lpstr>UK International TSC Research Conference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recent research informs new UK guidelines for TSC</dc:title>
  <dc:creator>Luke Langlands</dc:creator>
  <cp:lastModifiedBy>Charlotte Strain</cp:lastModifiedBy>
  <cp:revision>1</cp:revision>
  <dcterms:created xsi:type="dcterms:W3CDTF">2019-10-31T15:11:02Z</dcterms:created>
  <dcterms:modified xsi:type="dcterms:W3CDTF">2019-10-31T15:21:54Z</dcterms:modified>
</cp:coreProperties>
</file>