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24"/>
  </p:notesMasterIdLst>
  <p:sldIdLst>
    <p:sldId id="256" r:id="rId2"/>
    <p:sldId id="290" r:id="rId3"/>
    <p:sldId id="291" r:id="rId4"/>
    <p:sldId id="311" r:id="rId5"/>
    <p:sldId id="309" r:id="rId6"/>
    <p:sldId id="319" r:id="rId7"/>
    <p:sldId id="323" r:id="rId8"/>
    <p:sldId id="344" r:id="rId9"/>
    <p:sldId id="312" r:id="rId10"/>
    <p:sldId id="361" r:id="rId11"/>
    <p:sldId id="349" r:id="rId12"/>
    <p:sldId id="350" r:id="rId13"/>
    <p:sldId id="330" r:id="rId14"/>
    <p:sldId id="332" r:id="rId15"/>
    <p:sldId id="333" r:id="rId16"/>
    <p:sldId id="357" r:id="rId17"/>
    <p:sldId id="328" r:id="rId18"/>
    <p:sldId id="363" r:id="rId19"/>
    <p:sldId id="362" r:id="rId20"/>
    <p:sldId id="354" r:id="rId21"/>
    <p:sldId id="297" r:id="rId22"/>
    <p:sldId id="288" r:id="rId2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47" autoAdjust="0"/>
    <p:restoredTop sz="79190" autoAdjust="0"/>
  </p:normalViewPr>
  <p:slideViewPr>
    <p:cSldViewPr>
      <p:cViewPr varScale="1">
        <p:scale>
          <a:sx n="87" d="100"/>
          <a:sy n="87" d="100"/>
        </p:scale>
        <p:origin x="159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8056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2"/>
            <a:ext cx="2945659" cy="498056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1F2DC580-D476-4756-8F7A-A06F90101620}" type="datetimeFigureOut">
              <a:rPr lang="en-GB" smtClean="0"/>
              <a:t>29/10/2019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5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59" cy="498055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8D8DB560-C413-4C35-837B-FF8DD64A9C1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6063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B560-C413-4C35-837B-FF8DD64A9C12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63384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B560-C413-4C35-837B-FF8DD64A9C12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72582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B560-C413-4C35-837B-FF8DD64A9C12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09446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B560-C413-4C35-837B-FF8DD64A9C12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2300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B560-C413-4C35-837B-FF8DD64A9C12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04039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B560-C413-4C35-837B-FF8DD64A9C12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90347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B560-C413-4C35-837B-FF8DD64A9C12}" type="slidenum">
              <a:rPr lang="en-GB" smtClean="0"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18169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B560-C413-4C35-837B-FF8DD64A9C12}" type="slidenum">
              <a:rPr lang="en-GB" smtClean="0"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35965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B560-C413-4C35-837B-FF8DD64A9C12}" type="slidenum">
              <a:rPr lang="en-GB" smtClean="0"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38981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B560-C413-4C35-837B-FF8DD64A9C12}" type="slidenum">
              <a:rPr lang="en-GB" smtClean="0"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04383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B560-C413-4C35-837B-FF8DD64A9C12}" type="slidenum">
              <a:rPr lang="en-GB" smtClean="0"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6157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B560-C413-4C35-837B-FF8DD64A9C12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972156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B560-C413-4C35-837B-FF8DD64A9C12}" type="slidenum">
              <a:rPr lang="en-GB" smtClean="0"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44108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B560-C413-4C35-837B-FF8DD64A9C12}" type="slidenum">
              <a:rPr lang="en-GB" smtClean="0"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01702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B560-C413-4C35-837B-FF8DD64A9C12}" type="slidenum">
              <a:rPr lang="en-GB" smtClean="0"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1842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B560-C413-4C35-837B-FF8DD64A9C12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80615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B560-C413-4C35-837B-FF8DD64A9C12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5288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80"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B560-C413-4C35-837B-FF8DD64A9C12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08262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B560-C413-4C35-837B-FF8DD64A9C12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58991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B560-C413-4C35-837B-FF8DD64A9C12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39013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B560-C413-4C35-837B-FF8DD64A9C12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57272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DB560-C413-4C35-837B-FF8DD64A9C12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4793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1647F-C32F-4934-B529-9D0C483CA221}" type="datetimeFigureOut">
              <a:rPr lang="en-US" smtClean="0"/>
              <a:t>10/29/2019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69337-49B0-4115-9D7E-A2923C4DF6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486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1647F-C32F-4934-B529-9D0C483CA221}" type="datetimeFigureOut">
              <a:rPr lang="en-US" smtClean="0"/>
              <a:t>10/29/2019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69337-49B0-4115-9D7E-A2923C4DF6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771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1647F-C32F-4934-B529-9D0C483CA221}" type="datetimeFigureOut">
              <a:rPr lang="en-US" smtClean="0"/>
              <a:t>10/29/2019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69337-49B0-4115-9D7E-A2923C4DF6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884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1647F-C32F-4934-B529-9D0C483CA221}" type="datetimeFigureOut">
              <a:rPr lang="en-US" smtClean="0"/>
              <a:t>10/29/2019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69337-49B0-4115-9D7E-A2923C4DF6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598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1647F-C32F-4934-B529-9D0C483CA221}" type="datetimeFigureOut">
              <a:rPr lang="en-US" smtClean="0"/>
              <a:t>10/29/2019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69337-49B0-4115-9D7E-A2923C4DF6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281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1647F-C32F-4934-B529-9D0C483CA221}" type="datetimeFigureOut">
              <a:rPr lang="en-US" smtClean="0"/>
              <a:t>10/29/2019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69337-49B0-4115-9D7E-A2923C4DF6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121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1647F-C32F-4934-B529-9D0C483CA221}" type="datetimeFigureOut">
              <a:rPr lang="en-US" smtClean="0"/>
              <a:t>10/29/2019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69337-49B0-4115-9D7E-A2923C4DF6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334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1647F-C32F-4934-B529-9D0C483CA221}" type="datetimeFigureOut">
              <a:rPr lang="en-US" smtClean="0"/>
              <a:t>10/29/2019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69337-49B0-4115-9D7E-A2923C4DF6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063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1647F-C32F-4934-B529-9D0C483CA221}" type="datetimeFigureOut">
              <a:rPr lang="en-US" smtClean="0"/>
              <a:t>10/29/2019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69337-49B0-4115-9D7E-A2923C4DF6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974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1647F-C32F-4934-B529-9D0C483CA221}" type="datetimeFigureOut">
              <a:rPr lang="en-US" smtClean="0"/>
              <a:t>10/29/2019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69337-49B0-4115-9D7E-A2923C4DF6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321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1647F-C32F-4934-B529-9D0C483CA221}" type="datetimeFigureOut">
              <a:rPr lang="en-US" smtClean="0"/>
              <a:t>10/29/2019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69337-49B0-4115-9D7E-A2923C4DF6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76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1647F-C32F-4934-B529-9D0C483CA221}" type="datetimeFigureOut">
              <a:rPr lang="en-US" smtClean="0"/>
              <a:t>10/29/2019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69337-49B0-4115-9D7E-A2923C4DF6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063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>
            <a:extLst>
              <a:ext uri="{FF2B5EF4-FFF2-40B4-BE49-F238E27FC236}">
                <a16:creationId xmlns:a16="http://schemas.microsoft.com/office/drawing/2014/main" id="{029DE7B6-DC7C-4BA1-B406-EDDA0C0A31C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0722" y="-2"/>
            <a:ext cx="5653278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92215" y="1306071"/>
            <a:ext cx="4108784" cy="2663407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GB" dirty="0"/>
              <a:t>Access to Disability Benefits and Housing for Adults</a:t>
            </a:r>
            <a:endParaRPr lang="en-US" sz="29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92215" y="4106004"/>
            <a:ext cx="4108785" cy="1860883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90000"/>
              </a:lnSpc>
            </a:pPr>
            <a:r>
              <a:rPr lang="en-GB" sz="2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Michael Paul</a:t>
            </a:r>
          </a:p>
          <a:p>
            <a:pPr algn="l">
              <a:lnSpc>
                <a:spcPct val="90000"/>
              </a:lnSpc>
            </a:pPr>
            <a:r>
              <a:rPr lang="en-GB" sz="2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of Advice &amp; Information</a:t>
            </a:r>
          </a:p>
          <a:p>
            <a:pPr algn="l">
              <a:lnSpc>
                <a:spcPct val="90000"/>
              </a:lnSpc>
            </a:pPr>
            <a:r>
              <a:rPr lang="en-GB" sz="2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Disability Rights UK </a:t>
            </a:r>
          </a:p>
          <a:p>
            <a:pPr algn="l">
              <a:lnSpc>
                <a:spcPct val="90000"/>
              </a:lnSpc>
            </a:pPr>
            <a:endParaRPr lang="en-GB" sz="22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90000"/>
              </a:lnSpc>
            </a:pPr>
            <a:r>
              <a:rPr lang="en-GB" sz="2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2200" b="1" baseline="30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GB" sz="2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November 2019</a:t>
            </a:r>
          </a:p>
        </p:txBody>
      </p:sp>
      <p:pic>
        <p:nvPicPr>
          <p:cNvPr id="7" name="Picture 2" descr="Disability Rights UK logo">
            <a:extLst>
              <a:ext uri="{FF2B5EF4-FFF2-40B4-BE49-F238E27FC236}">
                <a16:creationId xmlns:a16="http://schemas.microsoft.com/office/drawing/2014/main" id="{29C272F9-FEA9-4E1F-8AD0-B5949C1857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430" y="3969478"/>
            <a:ext cx="2309318" cy="1150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The Tuberous Sclerosis Association Logo">
            <a:extLst>
              <a:ext uri="{FF2B5EF4-FFF2-40B4-BE49-F238E27FC236}">
                <a16:creationId xmlns:a16="http://schemas.microsoft.com/office/drawing/2014/main" id="{34173378-EA89-43E5-A0BE-CA07041BCE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430" y="1772816"/>
            <a:ext cx="1600200" cy="118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2265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95B82D5-A8BB-45BF-BED8-C7B20689210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77006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9">
            <a:extLst>
              <a:ext uri="{FF2B5EF4-FFF2-40B4-BE49-F238E27FC236}">
                <a16:creationId xmlns:a16="http://schemas.microsoft.com/office/drawing/2014/main" id="{296C61EC-FBF4-4216-BE67-6C864D30A01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474" y="484632"/>
            <a:ext cx="275005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bg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 descr="Disability Rights UK logo">
            <a:extLst>
              <a:ext uri="{FF2B5EF4-FFF2-40B4-BE49-F238E27FC236}">
                <a16:creationId xmlns:a16="http://schemas.microsoft.com/office/drawing/2014/main" id="{74B08AED-21C0-463A-BDE6-1D730FF2C5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438400"/>
            <a:ext cx="2269997" cy="1131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9773063-5C64-41FC-96AB-EFA57F77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7660" y="692696"/>
            <a:ext cx="4817136" cy="216024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PERSONAL INDEPENDENCE PAYMENT (PIP)</a:t>
            </a:r>
            <a:endParaRPr lang="en-GB" sz="2800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E53C61-8686-48F7-B30E-84E47FF7A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7660" y="1700808"/>
            <a:ext cx="4550764" cy="45230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Keep a ‘worst day’ diary - look at activities and focus on those for which support is needed – eg preparing food, taking nutrition, washing and bathing etc – rather than how the condition has worsened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996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95B82D5-A8BB-45BF-BED8-C7B20689210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77006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9">
            <a:extLst>
              <a:ext uri="{FF2B5EF4-FFF2-40B4-BE49-F238E27FC236}">
                <a16:creationId xmlns:a16="http://schemas.microsoft.com/office/drawing/2014/main" id="{296C61EC-FBF4-4216-BE67-6C864D30A01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474" y="484632"/>
            <a:ext cx="275005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bg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 descr="Disability Rights UK logo">
            <a:extLst>
              <a:ext uri="{FF2B5EF4-FFF2-40B4-BE49-F238E27FC236}">
                <a16:creationId xmlns:a16="http://schemas.microsoft.com/office/drawing/2014/main" id="{74B08AED-21C0-463A-BDE6-1D730FF2C5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438400"/>
            <a:ext cx="2269997" cy="1131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9773063-5C64-41FC-96AB-EFA57F77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7660" y="692696"/>
            <a:ext cx="4817136" cy="216024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ATTENDANCE ALLOWANCE</a:t>
            </a:r>
            <a:endParaRPr lang="en-GB" sz="2800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E53C61-8686-48F7-B30E-84E47FF7A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7660" y="1700808"/>
            <a:ext cx="4550764" cy="45230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‘PIP for over 65s’</a:t>
            </a:r>
          </a:p>
          <a:p>
            <a:pPr marL="0" indent="0">
              <a:buNone/>
            </a:pPr>
            <a:r>
              <a:rPr lang="en-GB" dirty="0"/>
              <a:t>Higher rate - terminally ill or satisfy both day and night conditions</a:t>
            </a:r>
          </a:p>
          <a:p>
            <a:pPr marL="0" indent="0">
              <a:buNone/>
            </a:pPr>
            <a:r>
              <a:rPr lang="en-GB" dirty="0"/>
              <a:t>Lower rate - satisfy one of day or night conditions</a:t>
            </a:r>
          </a:p>
        </p:txBody>
      </p:sp>
    </p:spTree>
    <p:extLst>
      <p:ext uri="{BB962C8B-B14F-4D97-AF65-F5344CB8AC3E}">
        <p14:creationId xmlns:p14="http://schemas.microsoft.com/office/powerpoint/2010/main" val="2004417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95B82D5-A8BB-45BF-BED8-C7B20689210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77006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9">
            <a:extLst>
              <a:ext uri="{FF2B5EF4-FFF2-40B4-BE49-F238E27FC236}">
                <a16:creationId xmlns:a16="http://schemas.microsoft.com/office/drawing/2014/main" id="{296C61EC-FBF4-4216-BE67-6C864D30A01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474" y="484632"/>
            <a:ext cx="275005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bg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 descr="Disability Rights UK logo">
            <a:extLst>
              <a:ext uri="{FF2B5EF4-FFF2-40B4-BE49-F238E27FC236}">
                <a16:creationId xmlns:a16="http://schemas.microsoft.com/office/drawing/2014/main" id="{74B08AED-21C0-463A-BDE6-1D730FF2C5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438400"/>
            <a:ext cx="2269997" cy="1131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9773063-5C64-41FC-96AB-EFA57F77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7660" y="692696"/>
            <a:ext cx="4817136" cy="216024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CARERS ALLOWANCE</a:t>
            </a:r>
            <a:endParaRPr lang="en-GB" sz="2800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E53C61-8686-48F7-B30E-84E47FF7A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7660" y="1700808"/>
            <a:ext cx="4550764" cy="45230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Must provide care for someone in receipt of qualifying benefit for 35 hrs+ per week</a:t>
            </a:r>
          </a:p>
          <a:p>
            <a:pPr marL="0" indent="0">
              <a:buNone/>
            </a:pPr>
            <a:r>
              <a:rPr lang="en-GB" dirty="0"/>
              <a:t>Don’t need to be related or live with person</a:t>
            </a:r>
          </a:p>
          <a:p>
            <a:pPr marL="0" indent="0">
              <a:buNone/>
            </a:pPr>
            <a:r>
              <a:rPr lang="en-GB" dirty="0"/>
              <a:t>No extra payment for 2 people+</a:t>
            </a:r>
          </a:p>
        </p:txBody>
      </p:sp>
    </p:spTree>
    <p:extLst>
      <p:ext uri="{BB962C8B-B14F-4D97-AF65-F5344CB8AC3E}">
        <p14:creationId xmlns:p14="http://schemas.microsoft.com/office/powerpoint/2010/main" val="3550784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isability Rights UK logo">
            <a:extLst>
              <a:ext uri="{FF2B5EF4-FFF2-40B4-BE49-F238E27FC236}">
                <a16:creationId xmlns:a16="http://schemas.microsoft.com/office/drawing/2014/main" id="{735D4C0D-97DE-4228-8FA7-8CDBB9F907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830" y="3861048"/>
            <a:ext cx="245666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B61F139-E67F-4919-B914-4FE64DCFF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120" y="836712"/>
            <a:ext cx="3454791" cy="5340251"/>
          </a:xfrm>
        </p:spPr>
        <p:txBody>
          <a:bodyPr anchor="t">
            <a:norm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Appeals and Mandatory Reconsiderations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BC694-523A-4014-9365-95912ABE6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9911" y="643467"/>
            <a:ext cx="4735438" cy="553349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b="1" dirty="0"/>
              <a:t>If in any doubt re decision – challenge it!</a:t>
            </a:r>
          </a:p>
        </p:txBody>
      </p:sp>
    </p:spTree>
    <p:extLst>
      <p:ext uri="{BB962C8B-B14F-4D97-AF65-F5344CB8AC3E}">
        <p14:creationId xmlns:p14="http://schemas.microsoft.com/office/powerpoint/2010/main" val="38810817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isability Rights UK logo">
            <a:extLst>
              <a:ext uri="{FF2B5EF4-FFF2-40B4-BE49-F238E27FC236}">
                <a16:creationId xmlns:a16="http://schemas.microsoft.com/office/drawing/2014/main" id="{735D4C0D-97DE-4228-8FA7-8CDBB9F907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830" y="3861048"/>
            <a:ext cx="245666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B61F139-E67F-4919-B914-4FE64DCFF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120" y="836712"/>
            <a:ext cx="3742824" cy="5340251"/>
          </a:xfrm>
        </p:spPr>
        <p:txBody>
          <a:bodyPr anchor="t">
            <a:normAutofit/>
          </a:bodyPr>
          <a:lstStyle/>
          <a:p>
            <a:b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Mandatory Reconsiderations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BC694-523A-4014-9365-95912ABE6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7943" y="643467"/>
            <a:ext cx="4447405" cy="5533496"/>
          </a:xfrm>
        </p:spPr>
        <p:txBody>
          <a:bodyPr anchor="ctr">
            <a:normAutofit lnSpcReduction="10000"/>
          </a:bodyPr>
          <a:lstStyle/>
          <a:p>
            <a:r>
              <a:rPr lang="en-GB" dirty="0"/>
              <a:t>If disagree with decision, first step is mandatory  reconsideration</a:t>
            </a:r>
          </a:p>
          <a:p>
            <a:r>
              <a:rPr lang="en-GB" dirty="0"/>
              <a:t>Request MR within one month of decision letter</a:t>
            </a:r>
          </a:p>
          <a:p>
            <a:r>
              <a:rPr lang="en-GB" dirty="0"/>
              <a:t>Claim is revisited by DWP decision maker</a:t>
            </a:r>
          </a:p>
          <a:p>
            <a:r>
              <a:rPr lang="en-GB" dirty="0"/>
              <a:t>Can provide additional evidence </a:t>
            </a:r>
          </a:p>
        </p:txBody>
      </p:sp>
    </p:spTree>
    <p:extLst>
      <p:ext uri="{BB962C8B-B14F-4D97-AF65-F5344CB8AC3E}">
        <p14:creationId xmlns:p14="http://schemas.microsoft.com/office/powerpoint/2010/main" val="3564879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isability Rights UK logo">
            <a:extLst>
              <a:ext uri="{FF2B5EF4-FFF2-40B4-BE49-F238E27FC236}">
                <a16:creationId xmlns:a16="http://schemas.microsoft.com/office/drawing/2014/main" id="{735D4C0D-97DE-4228-8FA7-8CDBB9F907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830" y="3861048"/>
            <a:ext cx="245666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B61F139-E67F-4919-B914-4FE64DCFF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120" y="836712"/>
            <a:ext cx="3454791" cy="5340251"/>
          </a:xfrm>
        </p:spPr>
        <p:txBody>
          <a:bodyPr anchor="t">
            <a:normAutofit/>
          </a:bodyPr>
          <a:lstStyle/>
          <a:p>
            <a:b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Appeals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BC694-523A-4014-9365-95912ABE6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9911" y="643467"/>
            <a:ext cx="4735438" cy="5533496"/>
          </a:xfrm>
        </p:spPr>
        <p:txBody>
          <a:bodyPr anchor="ctr">
            <a:normAutofit/>
          </a:bodyPr>
          <a:lstStyle/>
          <a:p>
            <a:r>
              <a:rPr lang="en-GB" dirty="0"/>
              <a:t>If decision upheld after mandatory  reconsideration, can appeal</a:t>
            </a:r>
          </a:p>
          <a:p>
            <a:r>
              <a:rPr lang="en-GB" dirty="0"/>
              <a:t>Appeal heard by 1</a:t>
            </a:r>
            <a:r>
              <a:rPr lang="en-GB" baseline="30000" dirty="0"/>
              <a:t>st</a:t>
            </a:r>
            <a:r>
              <a:rPr lang="en-GB" dirty="0"/>
              <a:t> tier tribunal (HMCTS)</a:t>
            </a:r>
          </a:p>
          <a:p>
            <a:r>
              <a:rPr lang="en-GB" dirty="0"/>
              <a:t>Can provide additional evidence </a:t>
            </a:r>
          </a:p>
          <a:p>
            <a:r>
              <a:rPr lang="en-GB" dirty="0"/>
              <a:t>Can appeal the Appeal decision</a:t>
            </a:r>
          </a:p>
        </p:txBody>
      </p:sp>
    </p:spTree>
    <p:extLst>
      <p:ext uri="{BB962C8B-B14F-4D97-AF65-F5344CB8AC3E}">
        <p14:creationId xmlns:p14="http://schemas.microsoft.com/office/powerpoint/2010/main" val="3157068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isability Rights UK logo">
            <a:extLst>
              <a:ext uri="{FF2B5EF4-FFF2-40B4-BE49-F238E27FC236}">
                <a16:creationId xmlns:a16="http://schemas.microsoft.com/office/drawing/2014/main" id="{735D4C0D-97DE-4228-8FA7-8CDBB9F907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830" y="3861048"/>
            <a:ext cx="245666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B61F139-E67F-4919-B914-4FE64DCFF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120" y="836712"/>
            <a:ext cx="3454791" cy="5340251"/>
          </a:xfrm>
        </p:spPr>
        <p:txBody>
          <a:bodyPr anchor="t">
            <a:normAutofit/>
          </a:bodyPr>
          <a:lstStyle/>
          <a:p>
            <a:b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Reassessments – possible additional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BC694-523A-4014-9365-95912ABE6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9911" y="643467"/>
            <a:ext cx="4735438" cy="553349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dirty="0"/>
              <a:t>Higher rate of payment eg</a:t>
            </a:r>
          </a:p>
          <a:p>
            <a:r>
              <a:rPr lang="en-GB" dirty="0"/>
              <a:t>Enhanced PIP</a:t>
            </a:r>
          </a:p>
          <a:p>
            <a:r>
              <a:rPr lang="en-GB" dirty="0"/>
              <a:t>Support group ESA</a:t>
            </a:r>
          </a:p>
          <a:p>
            <a:r>
              <a:rPr lang="en-GB" dirty="0"/>
              <a:t>LCWRA element of UC</a:t>
            </a:r>
          </a:p>
          <a:p>
            <a:r>
              <a:rPr lang="en-GB" dirty="0"/>
              <a:t>Disabled worker element in tax credits</a:t>
            </a:r>
          </a:p>
        </p:txBody>
      </p:sp>
    </p:spTree>
    <p:extLst>
      <p:ext uri="{BB962C8B-B14F-4D97-AF65-F5344CB8AC3E}">
        <p14:creationId xmlns:p14="http://schemas.microsoft.com/office/powerpoint/2010/main" val="7451162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isability Rights UK logo">
            <a:extLst>
              <a:ext uri="{FF2B5EF4-FFF2-40B4-BE49-F238E27FC236}">
                <a16:creationId xmlns:a16="http://schemas.microsoft.com/office/drawing/2014/main" id="{735D4C0D-97DE-4228-8FA7-8CDBB9F907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830" y="3861048"/>
            <a:ext cx="245666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B61F139-E67F-4919-B914-4FE64DCFF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121" y="836712"/>
            <a:ext cx="2397760" cy="5340251"/>
          </a:xfrm>
        </p:spPr>
        <p:txBody>
          <a:bodyPr anchor="t">
            <a:normAutofit/>
          </a:bodyPr>
          <a:lstStyle/>
          <a:p>
            <a:b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Housing-  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BC694-523A-4014-9365-95912ABE6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9021" y="548680"/>
            <a:ext cx="5467349" cy="5816675"/>
          </a:xfrm>
        </p:spPr>
        <p:txBody>
          <a:bodyPr anchor="ctr">
            <a:normAutofit/>
          </a:bodyPr>
          <a:lstStyle/>
          <a:p>
            <a:r>
              <a:rPr lang="en-GB" dirty="0"/>
              <a:t>Housing benefit now part of Universal Credit</a:t>
            </a:r>
          </a:p>
          <a:p>
            <a:r>
              <a:rPr lang="en-GB" dirty="0"/>
              <a:t>Private rent contribution set according to local housing allowance (LHA)</a:t>
            </a:r>
          </a:p>
          <a:p>
            <a:r>
              <a:rPr lang="en-GB" dirty="0"/>
              <a:t>Local authority / housing association</a:t>
            </a:r>
          </a:p>
          <a:p>
            <a:r>
              <a:rPr lang="en-GB" dirty="0"/>
              <a:t>Support for mortgage interest (SMI)</a:t>
            </a:r>
          </a:p>
        </p:txBody>
      </p:sp>
    </p:spTree>
    <p:extLst>
      <p:ext uri="{BB962C8B-B14F-4D97-AF65-F5344CB8AC3E}">
        <p14:creationId xmlns:p14="http://schemas.microsoft.com/office/powerpoint/2010/main" val="27627001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isability Rights UK logo">
            <a:extLst>
              <a:ext uri="{FF2B5EF4-FFF2-40B4-BE49-F238E27FC236}">
                <a16:creationId xmlns:a16="http://schemas.microsoft.com/office/drawing/2014/main" id="{735D4C0D-97DE-4228-8FA7-8CDBB9F907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830" y="3861048"/>
            <a:ext cx="245666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B61F139-E67F-4919-B914-4FE64DCFF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121" y="836712"/>
            <a:ext cx="2397760" cy="5340251"/>
          </a:xfrm>
        </p:spPr>
        <p:txBody>
          <a:bodyPr anchor="t">
            <a:normAutofit/>
          </a:bodyPr>
          <a:lstStyle/>
          <a:p>
            <a:b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Housing - Adaptations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BC694-523A-4014-9365-95912ABE6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7865" y="836712"/>
            <a:ext cx="4608511" cy="572430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GB" dirty="0"/>
              <a:t>EHRC Guide to Accessible Housing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3074" name="Picture 2" descr="housing and disabled people your rights england">
            <a:extLst>
              <a:ext uri="{FF2B5EF4-FFF2-40B4-BE49-F238E27FC236}">
                <a16:creationId xmlns:a16="http://schemas.microsoft.com/office/drawing/2014/main" id="{7B5B7A08-55DE-4ABC-BB1C-AD21E6CC76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513260"/>
            <a:ext cx="1905000" cy="269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75913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isability Rights UK logo">
            <a:extLst>
              <a:ext uri="{FF2B5EF4-FFF2-40B4-BE49-F238E27FC236}">
                <a16:creationId xmlns:a16="http://schemas.microsoft.com/office/drawing/2014/main" id="{735D4C0D-97DE-4228-8FA7-8CDBB9F907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830" y="3861048"/>
            <a:ext cx="245666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B61F139-E67F-4919-B914-4FE64DCFF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121" y="836712"/>
            <a:ext cx="2397760" cy="5340251"/>
          </a:xfrm>
        </p:spPr>
        <p:txBody>
          <a:bodyPr anchor="t">
            <a:normAutofit/>
          </a:bodyPr>
          <a:lstStyle/>
          <a:p>
            <a:b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Housing -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Adaptations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BC694-523A-4014-9365-95912ABE6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9021" y="548680"/>
            <a:ext cx="5467349" cy="5816675"/>
          </a:xfrm>
        </p:spPr>
        <p:txBody>
          <a:bodyPr anchor="ctr">
            <a:normAutofit fontScale="55000" lnSpcReduction="20000"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sz="5100" dirty="0"/>
              <a:t>Disabled Facilities Grants (DFGs):</a:t>
            </a:r>
          </a:p>
          <a:p>
            <a:pPr marL="0" indent="0">
              <a:buNone/>
            </a:pPr>
            <a:endParaRPr lang="en-GB" sz="5100" dirty="0"/>
          </a:p>
          <a:p>
            <a:r>
              <a:rPr lang="en-GB" sz="4100" dirty="0"/>
              <a:t>widen doors and install ramps</a:t>
            </a:r>
          </a:p>
          <a:p>
            <a:r>
              <a:rPr lang="en-GB" sz="4100" dirty="0"/>
              <a:t>improve access to rooms and facilities</a:t>
            </a:r>
          </a:p>
          <a:p>
            <a:r>
              <a:rPr lang="en-GB" sz="4100" dirty="0"/>
              <a:t>provide a better heating system</a:t>
            </a:r>
          </a:p>
          <a:p>
            <a:r>
              <a:rPr lang="en-GB" sz="4100" dirty="0"/>
              <a:t>adapt heating or lighting controls to make them easier to use</a:t>
            </a:r>
          </a:p>
          <a:p>
            <a:pPr fontAlgn="base"/>
            <a:r>
              <a:rPr lang="en-GB" sz="4100" dirty="0"/>
              <a:t>mandatory element is means tested</a:t>
            </a:r>
          </a:p>
          <a:p>
            <a:pPr fontAlgn="base"/>
            <a:r>
              <a:rPr lang="en-GB" sz="4100" dirty="0"/>
              <a:t>DFG won’t affect any benefits you get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7964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isability Rights UK logo">
            <a:extLst>
              <a:ext uri="{FF2B5EF4-FFF2-40B4-BE49-F238E27FC236}">
                <a16:creationId xmlns:a16="http://schemas.microsoft.com/office/drawing/2014/main" id="{735D4C0D-97DE-4228-8FA7-8CDBB9F907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005064"/>
            <a:ext cx="2309318" cy="1150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B61F139-E67F-4919-B914-4FE64DCFF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8" y="548680"/>
            <a:ext cx="3606801" cy="5628283"/>
          </a:xfrm>
        </p:spPr>
        <p:txBody>
          <a:bodyPr anchor="t">
            <a:normAutofit/>
          </a:bodyPr>
          <a:lstStyle/>
          <a:p>
            <a:b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DISABILITY RIGHTS UK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BC694-523A-4014-9365-95912ABE6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643467"/>
            <a:ext cx="4184649" cy="5533496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GB" sz="3000" dirty="0"/>
              <a:t>Formed in 2012 from Disability Alliance, RADAR and NCIL</a:t>
            </a:r>
          </a:p>
          <a:p>
            <a:pPr>
              <a:lnSpc>
                <a:spcPct val="90000"/>
              </a:lnSpc>
            </a:pPr>
            <a:r>
              <a:rPr lang="en-GB" sz="3000" dirty="0"/>
              <a:t>Over seventy five years of combined work and history</a:t>
            </a:r>
          </a:p>
          <a:p>
            <a:pPr>
              <a:lnSpc>
                <a:spcPct val="90000"/>
              </a:lnSpc>
            </a:pPr>
            <a:r>
              <a:rPr lang="en-GB" sz="3000" dirty="0"/>
              <a:t>Member driven organisation</a:t>
            </a:r>
          </a:p>
          <a:p>
            <a:pPr>
              <a:lnSpc>
                <a:spcPct val="90000"/>
              </a:lnSpc>
            </a:pPr>
            <a:r>
              <a:rPr lang="en-GB" sz="3000" dirty="0"/>
              <a:t>‘Showing Not Telling’</a:t>
            </a:r>
          </a:p>
          <a:p>
            <a:pPr>
              <a:lnSpc>
                <a:spcPct val="90000"/>
              </a:lnSpc>
            </a:pP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27733761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95B82D5-A8BB-45BF-BED8-C7B20689210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77006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9">
            <a:extLst>
              <a:ext uri="{FF2B5EF4-FFF2-40B4-BE49-F238E27FC236}">
                <a16:creationId xmlns:a16="http://schemas.microsoft.com/office/drawing/2014/main" id="{296C61EC-FBF4-4216-BE67-6C864D30A01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474" y="484632"/>
            <a:ext cx="275005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bg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 descr="Disability Rights UK logo">
            <a:extLst>
              <a:ext uri="{FF2B5EF4-FFF2-40B4-BE49-F238E27FC236}">
                <a16:creationId xmlns:a16="http://schemas.microsoft.com/office/drawing/2014/main" id="{74B08AED-21C0-463A-BDE6-1D730FF2C5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438400"/>
            <a:ext cx="2269997" cy="1131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9773063-5C64-41FC-96AB-EFA57F77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7660" y="692696"/>
            <a:ext cx="4817136" cy="21602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GB" sz="2800" b="1" dirty="0"/>
              <a:t>BEDROOM TAX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E53C61-8686-48F7-B30E-84E47FF7A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7660" y="1196752"/>
            <a:ext cx="4550764" cy="502706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 ‘Spare Room Subsidy’</a:t>
            </a:r>
          </a:p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Applies to those living in housing rented from a local authority, housing association or registered social landlord</a:t>
            </a:r>
          </a:p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Applies under Housing Benefit, or housing element of Universal Credit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961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isability Rights UK logo">
            <a:extLst>
              <a:ext uri="{FF2B5EF4-FFF2-40B4-BE49-F238E27FC236}">
                <a16:creationId xmlns:a16="http://schemas.microsoft.com/office/drawing/2014/main" id="{735D4C0D-97DE-4228-8FA7-8CDBB9F907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870155"/>
            <a:ext cx="2167642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B61F139-E67F-4919-B914-4FE64DCFF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8" y="1268760"/>
            <a:ext cx="3606801" cy="4908203"/>
          </a:xfrm>
        </p:spPr>
        <p:txBody>
          <a:bodyPr anchor="t">
            <a:normAutofit/>
          </a:bodyPr>
          <a:lstStyle/>
          <a:p>
            <a:r>
              <a:rPr lang="en-GB" sz="4100" b="1" dirty="0">
                <a:latin typeface="Arial" panose="020B0604020202020204" pitchFamily="34" charset="0"/>
                <a:cs typeface="Arial" panose="020B0604020202020204" pitchFamily="34" charset="0"/>
              </a:rPr>
              <a:t>OUR STANCE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BC694-523A-4014-9365-95912ABE6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3299" y="643467"/>
            <a:ext cx="3943350" cy="5533496"/>
          </a:xfrm>
        </p:spPr>
        <p:txBody>
          <a:bodyPr anchor="ctr">
            <a:normAutofit lnSpcReduction="10000"/>
          </a:bodyPr>
          <a:lstStyle/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WELFARE REFORM HAS ALWAYS BEEN ABOUT CUTTING EXPENDITURE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RADICAL CHANGE NEEDED TO ASSESSMENTS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COST OF OUTSOURCING BETTER SPENT ELSEWHERE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CUMULATIVE IMPACT ANALYSIS NEEDED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9854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isability Rights UK logo">
            <a:extLst>
              <a:ext uri="{FF2B5EF4-FFF2-40B4-BE49-F238E27FC236}">
                <a16:creationId xmlns:a16="http://schemas.microsoft.com/office/drawing/2014/main" id="{735D4C0D-97DE-4228-8FA7-8CDBB9F907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830" y="3861048"/>
            <a:ext cx="245666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B61F139-E67F-4919-B914-4FE64DCFF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121" y="836712"/>
            <a:ext cx="2397760" cy="5340251"/>
          </a:xfrm>
        </p:spPr>
        <p:txBody>
          <a:bodyPr anchor="t">
            <a:normAutofit/>
          </a:bodyPr>
          <a:lstStyle/>
          <a:p>
            <a:br>
              <a:rPr lang="en-GB" sz="28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28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Useful sources of information</a:t>
            </a:r>
            <a:br>
              <a:rPr lang="en-GB" sz="28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BC694-523A-4014-9365-95912ABE6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0" y="643467"/>
            <a:ext cx="5467349" cy="5533496"/>
          </a:xfrm>
        </p:spPr>
        <p:txBody>
          <a:bodyPr anchor="ctr">
            <a:norm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Disability Rights Handbook</a:t>
            </a:r>
          </a:p>
          <a:p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disabilityrightsuk.org/factsheets</a:t>
            </a:r>
          </a:p>
          <a:p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Benefits calculators:</a:t>
            </a:r>
          </a:p>
          <a:p>
            <a:pPr lvl="1"/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Turn2us.org.uk</a:t>
            </a:r>
          </a:p>
          <a:p>
            <a:pPr lvl="1"/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Entitledto.co.uk</a:t>
            </a:r>
          </a:p>
          <a:p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Advicelocal.uk</a:t>
            </a:r>
          </a:p>
          <a:p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Citizen’s Advice Bureaux (UC </a:t>
            </a:r>
            <a:r>
              <a:rPr lang="en-GB" sz="240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service especially)</a:t>
            </a:r>
            <a:endParaRPr lang="en-GB" sz="24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205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3144208-AAFC-4C3A-A4F1-EF3D72AF4C4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Disability Rights UK logo">
            <a:extLst>
              <a:ext uri="{FF2B5EF4-FFF2-40B4-BE49-F238E27FC236}">
                <a16:creationId xmlns:a16="http://schemas.microsoft.com/office/drawing/2014/main" id="{735D4C0D-97DE-4228-8FA7-8CDBB9F907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870155"/>
            <a:ext cx="2167642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B61F139-E67F-4919-B914-4FE64DCFF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8" y="1268760"/>
            <a:ext cx="3606801" cy="4908203"/>
          </a:xfrm>
        </p:spPr>
        <p:txBody>
          <a:bodyPr anchor="t">
            <a:normAutofit/>
          </a:bodyPr>
          <a:lstStyle/>
          <a:p>
            <a:r>
              <a:rPr lang="en-GB" sz="4100" b="1" dirty="0">
                <a:latin typeface="Arial" panose="020B0604020202020204" pitchFamily="34" charset="0"/>
                <a:cs typeface="Arial" panose="020B0604020202020204" pitchFamily="34" charset="0"/>
              </a:rPr>
              <a:t>PRIORITIES 2016-19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BC694-523A-4014-9365-95912ABE6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3299" y="643467"/>
            <a:ext cx="3943350" cy="5533496"/>
          </a:xfrm>
        </p:spPr>
        <p:txBody>
          <a:bodyPr anchor="ctr">
            <a:norm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Independent living: getting a life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Career opportunities – getting work, education and skills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Influencing public attitudes and behaviours: seeking a sea change in perceptions of disability and tackling hostility, bullying and hate crime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GB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focus is Access – to services, buildings, transport, etc</a:t>
            </a:r>
          </a:p>
        </p:txBody>
      </p:sp>
    </p:spTree>
    <p:extLst>
      <p:ext uri="{BB962C8B-B14F-4D97-AF65-F5344CB8AC3E}">
        <p14:creationId xmlns:p14="http://schemas.microsoft.com/office/powerpoint/2010/main" val="3177371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isability Rights UK logo">
            <a:extLst>
              <a:ext uri="{FF2B5EF4-FFF2-40B4-BE49-F238E27FC236}">
                <a16:creationId xmlns:a16="http://schemas.microsoft.com/office/drawing/2014/main" id="{735D4C0D-97DE-4228-8FA7-8CDBB9F907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005064"/>
            <a:ext cx="2309318" cy="1150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B61F139-E67F-4919-B914-4FE64DCFF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8" y="548680"/>
            <a:ext cx="3606801" cy="5628283"/>
          </a:xfrm>
        </p:spPr>
        <p:txBody>
          <a:bodyPr anchor="t">
            <a:normAutofit/>
          </a:bodyPr>
          <a:lstStyle/>
          <a:p>
            <a:b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DISABILITY RIGHTS HANDBOOK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B3EE796-7605-4FF2-AEAC-9A7FA0D50B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4649" y="1340768"/>
            <a:ext cx="3081717" cy="4246461"/>
          </a:xfrm>
        </p:spPr>
      </p:pic>
    </p:spTree>
    <p:extLst>
      <p:ext uri="{BB962C8B-B14F-4D97-AF65-F5344CB8AC3E}">
        <p14:creationId xmlns:p14="http://schemas.microsoft.com/office/powerpoint/2010/main" val="3053718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95B82D5-A8BB-45BF-BED8-C7B20689210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77006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9">
            <a:extLst>
              <a:ext uri="{FF2B5EF4-FFF2-40B4-BE49-F238E27FC236}">
                <a16:creationId xmlns:a16="http://schemas.microsoft.com/office/drawing/2014/main" id="{296C61EC-FBF4-4216-BE67-6C864D30A01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474" y="484632"/>
            <a:ext cx="275005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bg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 descr="Disability Rights UK logo">
            <a:extLst>
              <a:ext uri="{FF2B5EF4-FFF2-40B4-BE49-F238E27FC236}">
                <a16:creationId xmlns:a16="http://schemas.microsoft.com/office/drawing/2014/main" id="{74B08AED-21C0-463A-BDE6-1D730FF2C5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438400"/>
            <a:ext cx="2269997" cy="1131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9773063-5C64-41FC-96AB-EFA57F77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7660" y="692696"/>
            <a:ext cx="4817136" cy="216024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MEANS TESTED VS NON MEANS TESTED</a:t>
            </a:r>
            <a:endParaRPr lang="en-GB" sz="2800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E53C61-8686-48F7-B30E-84E47FF7A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7660" y="1282253"/>
            <a:ext cx="4817136" cy="4883051"/>
          </a:xfrm>
        </p:spPr>
        <p:txBody>
          <a:bodyPr>
            <a:normAutofit/>
          </a:bodyPr>
          <a:lstStyle/>
          <a:p>
            <a:r>
              <a:rPr lang="en-GB" dirty="0"/>
              <a:t>Means tested – look at resources eg wages, savings or capital eg employment and support allowance</a:t>
            </a:r>
          </a:p>
          <a:p>
            <a:r>
              <a:rPr lang="en-GB" dirty="0"/>
              <a:t>Non means tested – award based on eligibility eg personal independence payment</a:t>
            </a:r>
          </a:p>
        </p:txBody>
      </p:sp>
    </p:spTree>
    <p:extLst>
      <p:ext uri="{BB962C8B-B14F-4D97-AF65-F5344CB8AC3E}">
        <p14:creationId xmlns:p14="http://schemas.microsoft.com/office/powerpoint/2010/main" val="4006902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95B82D5-A8BB-45BF-BED8-C7B20689210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77006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9">
            <a:extLst>
              <a:ext uri="{FF2B5EF4-FFF2-40B4-BE49-F238E27FC236}">
                <a16:creationId xmlns:a16="http://schemas.microsoft.com/office/drawing/2014/main" id="{296C61EC-FBF4-4216-BE67-6C864D30A01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474" y="484632"/>
            <a:ext cx="275005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bg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 descr="Disability Rights UK logo">
            <a:extLst>
              <a:ext uri="{FF2B5EF4-FFF2-40B4-BE49-F238E27FC236}">
                <a16:creationId xmlns:a16="http://schemas.microsoft.com/office/drawing/2014/main" id="{74B08AED-21C0-463A-BDE6-1D730FF2C5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438400"/>
            <a:ext cx="2269997" cy="1131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9773063-5C64-41FC-96AB-EFA57F77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0401" y="692696"/>
            <a:ext cx="4817136" cy="216024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EMPLOYMENT &amp; SUPPORT ALLOWANCE</a:t>
            </a:r>
            <a:endParaRPr lang="en-GB" sz="2800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E53C61-8686-48F7-B30E-84E47FF7A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7660" y="1282253"/>
            <a:ext cx="4817136" cy="488305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GB" b="1" dirty="0"/>
          </a:p>
          <a:p>
            <a:r>
              <a:rPr lang="en-US" dirty="0"/>
              <a:t>Employment and Support Allowance is a work related health/disability benefit for people of working age. It is paid to people who are not expected to work due to either </a:t>
            </a:r>
            <a:r>
              <a:rPr lang="en-US" i="1" dirty="0"/>
              <a:t>a limited capability for work </a:t>
            </a:r>
            <a:r>
              <a:rPr lang="en-US" dirty="0"/>
              <a:t>or </a:t>
            </a:r>
            <a:r>
              <a:rPr lang="en-US" i="1" dirty="0"/>
              <a:t>a limited capability for work related activity</a:t>
            </a:r>
            <a:r>
              <a:rPr lang="en-US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7786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95B82D5-A8BB-45BF-BED8-C7B20689210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77006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9">
            <a:extLst>
              <a:ext uri="{FF2B5EF4-FFF2-40B4-BE49-F238E27FC236}">
                <a16:creationId xmlns:a16="http://schemas.microsoft.com/office/drawing/2014/main" id="{296C61EC-FBF4-4216-BE67-6C864D30A01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474" y="484632"/>
            <a:ext cx="275005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bg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 descr="Disability Rights UK logo">
            <a:extLst>
              <a:ext uri="{FF2B5EF4-FFF2-40B4-BE49-F238E27FC236}">
                <a16:creationId xmlns:a16="http://schemas.microsoft.com/office/drawing/2014/main" id="{74B08AED-21C0-463A-BDE6-1D730FF2C5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438400"/>
            <a:ext cx="2269997" cy="1131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9773063-5C64-41FC-96AB-EFA57F77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328" y="764704"/>
            <a:ext cx="4817136" cy="216024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UNIVERSAL CREDIT</a:t>
            </a:r>
            <a:endParaRPr lang="en-GB" sz="2800" b="1" u="sng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E53C61-8686-48F7-B30E-84E47FF7A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7660" y="1700808"/>
            <a:ext cx="4550764" cy="452301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/>
              <a:t>Universal Credit replaces and combines:</a:t>
            </a:r>
          </a:p>
          <a:p>
            <a:r>
              <a:rPr lang="en-GB" dirty="0"/>
              <a:t>Housing Benefit</a:t>
            </a:r>
          </a:p>
          <a:p>
            <a:r>
              <a:rPr lang="en-GB" dirty="0"/>
              <a:t>Income-related Employment and Support Allowance (ESA)</a:t>
            </a:r>
          </a:p>
          <a:p>
            <a:r>
              <a:rPr lang="en-GB" dirty="0"/>
              <a:t>Income-based Jobseeker’s Allowance (JSA)</a:t>
            </a:r>
          </a:p>
          <a:p>
            <a:r>
              <a:rPr lang="en-GB" dirty="0"/>
              <a:t>Child Tax Credit</a:t>
            </a:r>
          </a:p>
          <a:p>
            <a:r>
              <a:rPr lang="en-GB" dirty="0"/>
              <a:t>Working Tax Credit</a:t>
            </a:r>
          </a:p>
          <a:p>
            <a:r>
              <a:rPr lang="en-GB" dirty="0"/>
              <a:t>Income Support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3892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95B82D5-A8BB-45BF-BED8-C7B20689210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77006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9">
            <a:extLst>
              <a:ext uri="{FF2B5EF4-FFF2-40B4-BE49-F238E27FC236}">
                <a16:creationId xmlns:a16="http://schemas.microsoft.com/office/drawing/2014/main" id="{296C61EC-FBF4-4216-BE67-6C864D30A01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474" y="484632"/>
            <a:ext cx="275005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bg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 descr="Disability Rights UK logo">
            <a:extLst>
              <a:ext uri="{FF2B5EF4-FFF2-40B4-BE49-F238E27FC236}">
                <a16:creationId xmlns:a16="http://schemas.microsoft.com/office/drawing/2014/main" id="{74B08AED-21C0-463A-BDE6-1D730FF2C5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438400"/>
            <a:ext cx="2269997" cy="1131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9773063-5C64-41FC-96AB-EFA57F77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7660" y="692696"/>
            <a:ext cx="4817136" cy="216024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WORK CAPABILITY ASSESSMENT</a:t>
            </a:r>
            <a:endParaRPr lang="en-GB" sz="2800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E53C61-8686-48F7-B30E-84E47FF7A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7660" y="1282253"/>
            <a:ext cx="4817136" cy="48830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Completion of ESA50 / UC50 form</a:t>
            </a:r>
          </a:p>
          <a:p>
            <a:pPr marL="0" indent="0">
              <a:buNone/>
            </a:pPr>
            <a:r>
              <a:rPr lang="en-GB" dirty="0"/>
              <a:t>‘Limited capability for work’ assessment (LCW)</a:t>
            </a:r>
          </a:p>
          <a:p>
            <a:pPr marL="0" indent="0">
              <a:buNone/>
            </a:pPr>
            <a:r>
              <a:rPr lang="en-GB" dirty="0"/>
              <a:t>‘Limited capability for work related activity’ (LCWRA) assessment</a:t>
            </a:r>
          </a:p>
          <a:p>
            <a:pPr marL="0" indent="0">
              <a:buNone/>
            </a:pPr>
            <a:r>
              <a:rPr lang="en-GB" dirty="0"/>
              <a:t>Think about ‘worst day’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538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95B82D5-A8BB-45BF-BED8-C7B20689210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77006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9">
            <a:extLst>
              <a:ext uri="{FF2B5EF4-FFF2-40B4-BE49-F238E27FC236}">
                <a16:creationId xmlns:a16="http://schemas.microsoft.com/office/drawing/2014/main" id="{296C61EC-FBF4-4216-BE67-6C864D30A01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474" y="484632"/>
            <a:ext cx="275005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bg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 descr="Disability Rights UK logo">
            <a:extLst>
              <a:ext uri="{FF2B5EF4-FFF2-40B4-BE49-F238E27FC236}">
                <a16:creationId xmlns:a16="http://schemas.microsoft.com/office/drawing/2014/main" id="{74B08AED-21C0-463A-BDE6-1D730FF2C5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504" y="2297876"/>
            <a:ext cx="2269997" cy="1131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9773063-5C64-41FC-96AB-EFA57F77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7660" y="692696"/>
            <a:ext cx="4817136" cy="216024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PERSONAL INDEPENDENCE PAYMENT (PIP)</a:t>
            </a:r>
            <a:endParaRPr lang="en-GB" sz="2800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E53C61-8686-48F7-B30E-84E47FF7A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7660" y="1700808"/>
            <a:ext cx="4550764" cy="452301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PIP is paid to people of working age to help with the additional costs associated with a health problem or a disability</a:t>
            </a:r>
          </a:p>
          <a:p>
            <a:r>
              <a:rPr lang="en-US" dirty="0"/>
              <a:t>Two components – daily living and mobility</a:t>
            </a:r>
          </a:p>
          <a:p>
            <a:r>
              <a:rPr lang="en-US" dirty="0"/>
              <a:t>Replaced new / renewal DLA claims for adults – DLA still exists for under 16s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446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4697</TotalTime>
  <Words>670</Words>
  <Application>Microsoft Office PowerPoint</Application>
  <PresentationFormat>On-screen Show (4:3)</PresentationFormat>
  <Paragraphs>141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Access to Disability Benefits and Housing for Adults</vt:lpstr>
      <vt:lpstr>  DISABILITY RIGHTS UK BACKGROUND</vt:lpstr>
      <vt:lpstr>PRIORITIES 2016-19</vt:lpstr>
      <vt:lpstr>  DISABILITY RIGHTS HANDBOOK</vt:lpstr>
      <vt:lpstr> MEANS TESTED VS NON MEANS TESTED</vt:lpstr>
      <vt:lpstr> EMPLOYMENT &amp; SUPPORT ALLOWANCE</vt:lpstr>
      <vt:lpstr> UNIVERSAL CREDIT</vt:lpstr>
      <vt:lpstr> WORK CAPABILITY ASSESSMENT</vt:lpstr>
      <vt:lpstr> PERSONAL INDEPENDENCE PAYMENT (PIP)</vt:lpstr>
      <vt:lpstr> PERSONAL INDEPENDENCE PAYMENT (PIP)</vt:lpstr>
      <vt:lpstr> ATTENDANCE ALLOWANCE</vt:lpstr>
      <vt:lpstr> CARERS ALLOWANCE</vt:lpstr>
      <vt:lpstr>Appeals and Mandatory Reconsiderations</vt:lpstr>
      <vt:lpstr>  Mandatory Reconsiderations</vt:lpstr>
      <vt:lpstr>  Appeals</vt:lpstr>
      <vt:lpstr> Reassessments – possible additional support</vt:lpstr>
      <vt:lpstr> Housing-  Benefits</vt:lpstr>
      <vt:lpstr> Housing - Adaptations</vt:lpstr>
      <vt:lpstr> Housing - Adaptations</vt:lpstr>
      <vt:lpstr>BEDROOM TAX</vt:lpstr>
      <vt:lpstr>OUR STANCE</vt:lpstr>
      <vt:lpstr> Useful sources of information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WELFARE BENEFITS OVERVIEW</dc:title>
  <dc:creator>Michael Paul</dc:creator>
  <cp:lastModifiedBy>druk\mpaul</cp:lastModifiedBy>
  <cp:revision>33</cp:revision>
  <cp:lastPrinted>2019-10-29T10:12:32Z</cp:lastPrinted>
  <dcterms:created xsi:type="dcterms:W3CDTF">2019-05-15T08:56:20Z</dcterms:created>
  <dcterms:modified xsi:type="dcterms:W3CDTF">2019-10-29T10:31:54Z</dcterms:modified>
</cp:coreProperties>
</file>